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6"/>
  </p:notesMasterIdLst>
  <p:sldIdLst>
    <p:sldId id="256" r:id="rId2"/>
    <p:sldId id="258" r:id="rId3"/>
    <p:sldId id="262" r:id="rId4"/>
    <p:sldId id="272" r:id="rId5"/>
    <p:sldId id="257" r:id="rId6"/>
    <p:sldId id="259" r:id="rId7"/>
    <p:sldId id="261" r:id="rId8"/>
    <p:sldId id="268" r:id="rId9"/>
    <p:sldId id="284" r:id="rId10"/>
    <p:sldId id="267" r:id="rId11"/>
    <p:sldId id="273" r:id="rId12"/>
    <p:sldId id="269" r:id="rId13"/>
    <p:sldId id="270" r:id="rId14"/>
    <p:sldId id="274" r:id="rId15"/>
    <p:sldId id="275" r:id="rId16"/>
    <p:sldId id="277" r:id="rId17"/>
    <p:sldId id="276" r:id="rId18"/>
    <p:sldId id="278" r:id="rId19"/>
    <p:sldId id="285" r:id="rId20"/>
    <p:sldId id="286" r:id="rId21"/>
    <p:sldId id="283" r:id="rId22"/>
    <p:sldId id="279" r:id="rId23"/>
    <p:sldId id="280" r:id="rId24"/>
    <p:sldId id="291" r:id="rId25"/>
    <p:sldId id="294" r:id="rId26"/>
    <p:sldId id="289" r:id="rId27"/>
    <p:sldId id="290" r:id="rId28"/>
    <p:sldId id="288" r:id="rId29"/>
    <p:sldId id="293" r:id="rId30"/>
    <p:sldId id="295" r:id="rId31"/>
    <p:sldId id="287" r:id="rId32"/>
    <p:sldId id="296" r:id="rId33"/>
    <p:sldId id="297" r:id="rId34"/>
    <p:sldId id="299" r:id="rId35"/>
    <p:sldId id="301" r:id="rId36"/>
    <p:sldId id="302" r:id="rId37"/>
    <p:sldId id="304" r:id="rId38"/>
    <p:sldId id="303" r:id="rId39"/>
    <p:sldId id="282" r:id="rId40"/>
    <p:sldId id="281" r:id="rId41"/>
    <p:sldId id="264" r:id="rId42"/>
    <p:sldId id="263" r:id="rId43"/>
    <p:sldId id="265" r:id="rId44"/>
    <p:sldId id="266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830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4BE88D-4196-FC44-8F1A-A46B644B8D25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712ACB-B26C-C94D-8DF7-A544463D4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779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712ACB-B26C-C94D-8DF7-A544463D4CE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994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9D083-C2D3-952F-496F-992FFB22AC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AC9C02-CCDE-81F4-7FF0-26E8B8AAAD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3F925-B1D2-69A9-6C76-D34750633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E2319-2954-464E-96C0-E128A8DAB7F9}" type="datetimeFigureOut">
              <a:rPr lang="en-US" smtClean="0"/>
              <a:t>11/12/24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90EA3D-2E2B-C319-F506-5C79BD23A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11FF2-06ED-ED26-8A91-87C2955B9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84C8C-A53E-9243-9DF6-8921B099B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803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87CCE-05ED-89D7-C1CB-402C7D4E4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CE57AA-057E-A85D-F43D-CD0D9727A9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F346FE-8C93-1B12-8642-218FDB9A3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E2319-2954-464E-96C0-E128A8DAB7F9}" type="datetimeFigureOut">
              <a:rPr lang="en-US" smtClean="0"/>
              <a:t>11/12/24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B6F71E-C79F-01DF-0346-25D0B3A79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94E9E0-09AB-2747-BA14-2782456C2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84C8C-A53E-9243-9DF6-8921B099B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335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95922F-3818-0BAA-BBA9-4431F528DE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FFD650-5A1C-CEA3-C4FB-CA18DCC42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FF093B-31E9-D86E-00E2-211BEF691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E2319-2954-464E-96C0-E128A8DAB7F9}" type="datetimeFigureOut">
              <a:rPr lang="en-US" smtClean="0"/>
              <a:t>11/12/24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039B14-6D2A-6A7F-EAD9-DF760666A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08DCAD-82AE-9C3A-F946-263267FE2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84C8C-A53E-9243-9DF6-8921B099B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075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FF541-E997-BA4C-C4A9-3DA6CBB6A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CFF44-7625-1F3F-9DC3-0CE5A83B04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EA747E-DD51-47AE-C7A3-53DEE9A45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E2319-2954-464E-96C0-E128A8DAB7F9}" type="datetimeFigureOut">
              <a:rPr lang="en-US" smtClean="0"/>
              <a:t>11/12/24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F27BD-1A11-0CA5-9910-64C14ABA6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A8B447-60CD-80BF-EFE4-B5682ED28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84C8C-A53E-9243-9DF6-8921B099B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941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71707-E1FF-7642-3796-93BBCE52D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A41443-C73A-E980-464D-D58481D02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6E3504-FFF6-3315-CD73-027AAFF50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E2319-2954-464E-96C0-E128A8DAB7F9}" type="datetimeFigureOut">
              <a:rPr lang="en-US" smtClean="0"/>
              <a:t>11/12/24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8CEEAF-0455-A142-0F04-DDC0A24EE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23E21F-2E11-206C-EE84-25EE79CBB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84C8C-A53E-9243-9DF6-8921B099B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15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61F5E-A0ED-5029-7ED4-714CF3214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B04B8-BD03-96C1-4B34-6F85A45AB7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36EFAF-9628-E313-0175-7988DC3CC3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985EDA-2C17-2AF0-419D-4B68C6A21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E2319-2954-464E-96C0-E128A8DAB7F9}" type="datetimeFigureOut">
              <a:rPr lang="en-US" smtClean="0"/>
              <a:t>11/12/24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518D65-FF54-40E8-9C29-DDC474CD4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8FF7CD-AEAA-83E5-A8E6-2FBB504F2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84C8C-A53E-9243-9DF6-8921B099B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689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CA526-2608-E47E-0EDA-990137192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15E46B-AA14-7112-B54E-1683A71AEB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CADE44-9627-5FF1-721C-7383C0865E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708FE0-E1D5-0644-125A-CFAF497BDA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FA4404-3264-0D7A-BC15-E4AA1F9F80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F5C170-44DB-2591-E3FB-CE7B56E7A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E2319-2954-464E-96C0-E128A8DAB7F9}" type="datetimeFigureOut">
              <a:rPr lang="en-US" smtClean="0"/>
              <a:t>11/12/24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0FC034-2270-29B6-1374-A35D758E5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023252-5E94-E14F-7ADB-22F8507D7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84C8C-A53E-9243-9DF6-8921B099B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93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10ED4-CBC9-F42A-EE61-5963155FF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4B1975-C354-7C6F-326E-ED8F315B0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E2319-2954-464E-96C0-E128A8DAB7F9}" type="datetimeFigureOut">
              <a:rPr lang="en-US" smtClean="0"/>
              <a:t>11/12/24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BB22BB-8AC1-04BB-99B9-FC648AA8D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8AF86C-CE25-7015-E5C1-7691B6BEB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84C8C-A53E-9243-9DF6-8921B099B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840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7E501-157E-53A8-F5DE-9C1A575CA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E2319-2954-464E-96C0-E128A8DAB7F9}" type="datetimeFigureOut">
              <a:rPr lang="en-US" smtClean="0"/>
              <a:t>11/12/24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2C208B-00EA-4714-0CDB-F85D7CF16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F209EF-B8B5-1E00-EE43-172A709B6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84C8C-A53E-9243-9DF6-8921B099B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056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84ED1-DA73-49F7-799C-DF694FDA8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8F08F-FC86-2E3B-66B3-C50C383F8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7FD1C8-21B4-6294-0694-892A334EAC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A64363-7EA3-9AF2-2100-7EB00D48D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E2319-2954-464E-96C0-E128A8DAB7F9}" type="datetimeFigureOut">
              <a:rPr lang="en-US" smtClean="0"/>
              <a:t>11/12/24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1120C0-3A4C-9382-6898-ADDBB3030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6D35C0-0568-1262-A6B5-6A8C0C40A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84C8C-A53E-9243-9DF6-8921B099B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468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5BEAA-394D-09E4-42CE-C6BDD54CA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FCC2C0-1448-27A1-EC92-A19E4433CC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3E8A82-111A-4E7D-F880-E8D3E5A005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7952EE-E5AE-084E-3ADC-1BBBF15C0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E2319-2954-464E-96C0-E128A8DAB7F9}" type="datetimeFigureOut">
              <a:rPr lang="en-US" smtClean="0"/>
              <a:t>11/12/24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E06003-3FBA-1248-0362-4DFC9445A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6319FF-87B6-2DE0-8941-2538138F3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84C8C-A53E-9243-9DF6-8921B099B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060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046F9A-3B69-78D3-F78F-0B840EBC6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0F70D9-A6E9-45D7-34AC-4AF078BDFC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11DE06-8EAC-6998-5CF3-A4D116D37B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EE2319-2954-464E-96C0-E128A8DAB7F9}" type="datetimeFigureOut">
              <a:rPr lang="en-US" smtClean="0"/>
              <a:t>11/12/24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53BDEA-08AF-C857-9DFD-F2D933AA35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517FBB-4BD4-49E8-CE6C-236349110D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A84C8C-A53E-9243-9DF6-8921B099B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38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42758-6811-C064-756F-C1F37780FB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CAGRA: Highly Parallel Graph Construction and Approximate Nearest Neighbor Search for GPUs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24C851-94F1-48DA-DEEC-C105C476B5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Hiroyuki </a:t>
            </a:r>
            <a:r>
              <a:rPr lang="en-US" dirty="0" err="1"/>
              <a:t>Ootomo</a:t>
            </a:r>
            <a:r>
              <a:rPr lang="en-US" dirty="0"/>
              <a:t> et al.</a:t>
            </a:r>
          </a:p>
          <a:p>
            <a:r>
              <a:rPr lang="en-US" dirty="0"/>
              <a:t>Presented by Yan (Simon) Sun</a:t>
            </a:r>
          </a:p>
        </p:txBody>
      </p:sp>
    </p:spTree>
    <p:extLst>
      <p:ext uri="{BB962C8B-B14F-4D97-AF65-F5344CB8AC3E}">
        <p14:creationId xmlns:p14="http://schemas.microsoft.com/office/powerpoint/2010/main" val="786302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22B76-D2B0-F538-BF31-1D69A40A4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CAGRA graph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3C85B-EEE4-935F-5E7C-107C744AA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US" b="1" u="sng" dirty="0"/>
              <a:t>C</a:t>
            </a:r>
            <a:r>
              <a:rPr lang="en-US" dirty="0"/>
              <a:t>uda </a:t>
            </a:r>
            <a:r>
              <a:rPr lang="en-US" b="1" u="sng" dirty="0"/>
              <a:t>A</a:t>
            </a:r>
            <a:r>
              <a:rPr lang="en-US" dirty="0"/>
              <a:t>nns </a:t>
            </a:r>
            <a:r>
              <a:rPr lang="en-US" b="1" u="sng" dirty="0" err="1"/>
              <a:t>GRA</a:t>
            </a:r>
            <a:r>
              <a:rPr lang="en-US" dirty="0" err="1"/>
              <a:t>ph</a:t>
            </a:r>
            <a:r>
              <a:rPr lang="en-US" dirty="0"/>
              <a:t>-based </a:t>
            </a:r>
          </a:p>
          <a:p>
            <a:r>
              <a:rPr lang="en-US" b="1" dirty="0"/>
              <a:t>Graph features</a:t>
            </a:r>
          </a:p>
          <a:p>
            <a:pPr lvl="1"/>
            <a:r>
              <a:rPr lang="en-US" dirty="0"/>
              <a:t>Fixed out-degree </a:t>
            </a:r>
          </a:p>
          <a:p>
            <a:pPr lvl="1"/>
            <a:r>
              <a:rPr lang="en-US" dirty="0"/>
              <a:t>Directional</a:t>
            </a:r>
          </a:p>
          <a:p>
            <a:pPr lvl="1"/>
            <a:r>
              <a:rPr lang="en-US" dirty="0"/>
              <a:t>No hierarchy</a:t>
            </a:r>
          </a:p>
          <a:p>
            <a:r>
              <a:rPr lang="en-US" b="1" dirty="0"/>
              <a:t>Search</a:t>
            </a:r>
          </a:p>
          <a:p>
            <a:pPr lvl="1"/>
            <a:r>
              <a:rPr lang="en-US" dirty="0"/>
              <a:t>GPU-optimized</a:t>
            </a:r>
          </a:p>
          <a:p>
            <a:pPr lvl="1"/>
            <a:r>
              <a:rPr lang="en-US" dirty="0"/>
              <a:t>Works well with</a:t>
            </a:r>
          </a:p>
          <a:p>
            <a:pPr lvl="2"/>
            <a:r>
              <a:rPr lang="en-US" dirty="0"/>
              <a:t>Single query</a:t>
            </a:r>
          </a:p>
          <a:p>
            <a:pPr lvl="2"/>
            <a:r>
              <a:rPr lang="en-US" dirty="0"/>
              <a:t>Batched query</a:t>
            </a:r>
          </a:p>
        </p:txBody>
      </p:sp>
      <p:pic>
        <p:nvPicPr>
          <p:cNvPr id="5" name="Picture 4" descr="A diagram of a graph&#10;&#10;Description automatically generated">
            <a:extLst>
              <a:ext uri="{FF2B5EF4-FFF2-40B4-BE49-F238E27FC236}">
                <a16:creationId xmlns:a16="http://schemas.microsoft.com/office/drawing/2014/main" id="{6BE396AC-BC07-A986-5173-35AC4610B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2621" y="1151623"/>
            <a:ext cx="6721366" cy="2498969"/>
          </a:xfrm>
          <a:prstGeom prst="rect">
            <a:avLst/>
          </a:prstGeom>
        </p:spPr>
      </p:pic>
      <p:pic>
        <p:nvPicPr>
          <p:cNvPr id="9" name="Picture 8" descr="A diagram of a diagram&#10;&#10;Description automatically generated">
            <a:extLst>
              <a:ext uri="{FF2B5EF4-FFF2-40B4-BE49-F238E27FC236}">
                <a16:creationId xmlns:a16="http://schemas.microsoft.com/office/drawing/2014/main" id="{7F19CB3F-8CCB-5BBB-88C8-A244BC8352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2621" y="3993906"/>
            <a:ext cx="4981919" cy="2498969"/>
          </a:xfrm>
          <a:prstGeom prst="rect">
            <a:avLst/>
          </a:prstGeom>
        </p:spPr>
      </p:pic>
      <p:pic>
        <p:nvPicPr>
          <p:cNvPr id="11" name="Picture 10" descr="A diagram of a search bar&#10;&#10;Description automatically generated with medium confidence">
            <a:extLst>
              <a:ext uri="{FF2B5EF4-FFF2-40B4-BE49-F238E27FC236}">
                <a16:creationId xmlns:a16="http://schemas.microsoft.com/office/drawing/2014/main" id="{0A67727D-F3EE-D0F0-E9BF-11640CC2A6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4540" y="3821305"/>
            <a:ext cx="1892957" cy="267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625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D9FBDD-57A6-7627-8E00-EF510806FA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E217D-C8C5-0870-45CE-4F813E456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CAGRA graph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8996D-D79B-7D53-3381-CCD527B4AA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 good graph:</a:t>
            </a:r>
          </a:p>
          <a:p>
            <a:pPr lvl="1"/>
            <a:r>
              <a:rPr lang="en-US" dirty="0"/>
              <a:t>Can traverse from any node to any other nodes</a:t>
            </a:r>
          </a:p>
          <a:p>
            <a:pPr lvl="1"/>
            <a:r>
              <a:rPr lang="en-US" dirty="0"/>
              <a:t>Step to reach from Node A to Node B</a:t>
            </a:r>
          </a:p>
          <a:p>
            <a:r>
              <a:rPr lang="en-US" b="1" dirty="0"/>
              <a:t>Strongly connected components (CC)</a:t>
            </a:r>
          </a:p>
          <a:p>
            <a:pPr lvl="1"/>
            <a:r>
              <a:rPr lang="en-US" altLang="zh-CN" dirty="0"/>
              <a:t>#</a:t>
            </a:r>
            <a:r>
              <a:rPr lang="zh-CN" altLang="en-US" dirty="0"/>
              <a:t> </a:t>
            </a:r>
            <a:r>
              <a:rPr lang="en-US" altLang="zh-CN" dirty="0"/>
              <a:t>subgraph (1 = no subgraph)</a:t>
            </a:r>
            <a:endParaRPr lang="en-US" dirty="0"/>
          </a:p>
          <a:p>
            <a:r>
              <a:rPr lang="en-US" b="1" dirty="0"/>
              <a:t>Number of reachable nodes </a:t>
            </a:r>
          </a:p>
          <a:p>
            <a:pPr lvl="1"/>
            <a:r>
              <a:rPr lang="en-US" dirty="0"/>
              <a:t>Average reachable node in 2-hop</a:t>
            </a:r>
          </a:p>
        </p:txBody>
      </p:sp>
      <p:pic>
        <p:nvPicPr>
          <p:cNvPr id="5" name="Picture 4" descr="A diagram of a network&#10;&#10;Description automatically generated">
            <a:extLst>
              <a:ext uri="{FF2B5EF4-FFF2-40B4-BE49-F238E27FC236}">
                <a16:creationId xmlns:a16="http://schemas.microsoft.com/office/drawing/2014/main" id="{1FCA827B-6F06-0DA9-643B-529701F78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6983" y="2356843"/>
            <a:ext cx="2656389" cy="214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854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4BF89-DE38-DAEB-77BE-47DD992F4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CAGRA graph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2E9DF-AEF4-69BC-3A50-B392620590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Workflow</a:t>
            </a:r>
          </a:p>
          <a:p>
            <a:pPr lvl="1"/>
            <a:r>
              <a:rPr lang="en-US" dirty="0"/>
              <a:t>Initial graph is done with NN-Descent</a:t>
            </a:r>
          </a:p>
          <a:p>
            <a:pPr lvl="1"/>
            <a:r>
              <a:rPr lang="en-US" dirty="0"/>
              <a:t>Final CAGRA graph has degree “d”, initial graph has degree 2d – 3d.</a:t>
            </a:r>
          </a:p>
        </p:txBody>
      </p:sp>
      <p:pic>
        <p:nvPicPr>
          <p:cNvPr id="7" name="Picture 6" descr="A diagram of a graph&#10;&#10;Description automatically generated">
            <a:extLst>
              <a:ext uri="{FF2B5EF4-FFF2-40B4-BE49-F238E27FC236}">
                <a16:creationId xmlns:a16="http://schemas.microsoft.com/office/drawing/2014/main" id="{1A10859C-0F99-4675-66BB-85F90C675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835" y="3162850"/>
            <a:ext cx="9838329" cy="359629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8F3CEAE-0821-A67E-35C3-49A5D5DE1E0A}"/>
              </a:ext>
            </a:extLst>
          </p:cNvPr>
          <p:cNvSpPr/>
          <p:nvPr/>
        </p:nvSpPr>
        <p:spPr>
          <a:xfrm>
            <a:off x="4561490" y="3752193"/>
            <a:ext cx="6611007" cy="2911366"/>
          </a:xfrm>
          <a:prstGeom prst="rect">
            <a:avLst/>
          </a:prstGeom>
          <a:solidFill>
            <a:srgbClr val="FFFFFF">
              <a:alpha val="9607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755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BC8BE-F175-D84B-5F13-6A6DA2233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NN-Descent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373D3-F52B-CB10-843A-E3BE22D875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251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CE5C09-F503-1E9D-E3A5-AEC6410556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67746-9B38-AE2C-B63E-C0AAE8208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CAGRA graph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66D47-88C2-0957-3ED6-298A1465D3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Initial graph</a:t>
            </a:r>
          </a:p>
          <a:p>
            <a:pPr lvl="1"/>
            <a:r>
              <a:rPr lang="en-US" dirty="0"/>
              <a:t>Sort node list by distance</a:t>
            </a:r>
          </a:p>
          <a:p>
            <a:pPr lvl="1"/>
            <a:r>
              <a:rPr lang="en-US" dirty="0"/>
              <a:t>Position in list = </a:t>
            </a:r>
            <a:r>
              <a:rPr lang="en-US" b="1" dirty="0"/>
              <a:t>rank</a:t>
            </a:r>
          </a:p>
        </p:txBody>
      </p:sp>
      <p:pic>
        <p:nvPicPr>
          <p:cNvPr id="7" name="Picture 6" descr="A diagram of a graph&#10;&#10;Description automatically generated">
            <a:extLst>
              <a:ext uri="{FF2B5EF4-FFF2-40B4-BE49-F238E27FC236}">
                <a16:creationId xmlns:a16="http://schemas.microsoft.com/office/drawing/2014/main" id="{56F0B5E8-1609-0DA7-BA91-8D93D52EC5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835" y="3162850"/>
            <a:ext cx="9838329" cy="359629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673E64C-94BB-E54E-25B5-6B4B6EA27E78}"/>
              </a:ext>
            </a:extLst>
          </p:cNvPr>
          <p:cNvSpPr/>
          <p:nvPr/>
        </p:nvSpPr>
        <p:spPr>
          <a:xfrm>
            <a:off x="4561490" y="3752193"/>
            <a:ext cx="6611007" cy="2911366"/>
          </a:xfrm>
          <a:prstGeom prst="rect">
            <a:avLst/>
          </a:prstGeom>
          <a:solidFill>
            <a:srgbClr val="FFFFFF">
              <a:alpha val="9607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103B92-C8C0-D06B-E8E4-AC4C94BF06CA}"/>
              </a:ext>
            </a:extLst>
          </p:cNvPr>
          <p:cNvSpPr/>
          <p:nvPr/>
        </p:nvSpPr>
        <p:spPr>
          <a:xfrm>
            <a:off x="1303283" y="3162850"/>
            <a:ext cx="2196662" cy="4414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57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3C205F-8139-CC41-7638-1D2A857FAC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2D9BA-9328-58ED-F3DB-7E37CB0EC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CAGRA graph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2BB70-0A75-125C-4749-4CCD07C37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761727"/>
          </a:xfrm>
        </p:spPr>
        <p:txBody>
          <a:bodyPr/>
          <a:lstStyle/>
          <a:p>
            <a:r>
              <a:rPr lang="en-US" b="1" dirty="0"/>
              <a:t>Optimization</a:t>
            </a:r>
          </a:p>
          <a:p>
            <a:pPr lvl="1"/>
            <a:r>
              <a:rPr lang="en-US" dirty="0"/>
              <a:t>Reordering + pruning edges</a:t>
            </a:r>
          </a:p>
          <a:p>
            <a:r>
              <a:rPr lang="en-US" b="1" dirty="0" err="1"/>
              <a:t>Detourable</a:t>
            </a:r>
            <a:endParaRPr lang="en-US" b="1" dirty="0"/>
          </a:p>
          <a:p>
            <a:pPr lvl="1"/>
            <a:r>
              <a:rPr lang="en-US" dirty="0"/>
              <a:t>X -&gt; Z -&gt; Y</a:t>
            </a:r>
          </a:p>
          <a:p>
            <a:pPr lvl="1"/>
            <a:r>
              <a:rPr lang="en-US" dirty="0"/>
              <a:t>If max(X-&gt;Z, Z-&gt;Y) &lt; X-&gt;Y</a:t>
            </a:r>
          </a:p>
          <a:p>
            <a:pPr lvl="2"/>
            <a:r>
              <a:rPr lang="en-US" dirty="0"/>
              <a:t>Then X-&gt; Y is </a:t>
            </a:r>
            <a:r>
              <a:rPr lang="en-US" dirty="0" err="1"/>
              <a:t>detourable</a:t>
            </a:r>
            <a:endParaRPr lang="en-US" dirty="0"/>
          </a:p>
          <a:p>
            <a:pPr lvl="1"/>
            <a:r>
              <a:rPr lang="en-US" dirty="0"/>
              <a:t>Metric</a:t>
            </a:r>
          </a:p>
          <a:p>
            <a:pPr lvl="2"/>
            <a:r>
              <a:rPr lang="en-US" dirty="0"/>
              <a:t>Distance</a:t>
            </a:r>
          </a:p>
          <a:p>
            <a:pPr lvl="2"/>
            <a:r>
              <a:rPr lang="en-US" dirty="0"/>
              <a:t>Rank</a:t>
            </a:r>
          </a:p>
          <a:p>
            <a:pPr lvl="1"/>
            <a:endParaRPr lang="en-US" dirty="0"/>
          </a:p>
        </p:txBody>
      </p:sp>
      <p:pic>
        <p:nvPicPr>
          <p:cNvPr id="6" name="Picture 5" descr="A diagram of a graph&#10;&#10;Description automatically generated">
            <a:extLst>
              <a:ext uri="{FF2B5EF4-FFF2-40B4-BE49-F238E27FC236}">
                <a16:creationId xmlns:a16="http://schemas.microsoft.com/office/drawing/2014/main" id="{9C6CE74B-C4AE-8BCF-F023-5BC80D05927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7306"/>
          <a:stretch/>
        </p:blipFill>
        <p:spPr>
          <a:xfrm>
            <a:off x="6943563" y="160999"/>
            <a:ext cx="4410237" cy="30593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 descr="A diagram of a diagram&#10;&#10;Description automatically generated">
            <a:extLst>
              <a:ext uri="{FF2B5EF4-FFF2-40B4-BE49-F238E27FC236}">
                <a16:creationId xmlns:a16="http://schemas.microsoft.com/office/drawing/2014/main" id="{55718AE2-3AE1-260A-328A-185EB82CE2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9654" y="4079629"/>
            <a:ext cx="5148306" cy="250772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Down Arrow 9">
            <a:extLst>
              <a:ext uri="{FF2B5EF4-FFF2-40B4-BE49-F238E27FC236}">
                <a16:creationId xmlns:a16="http://schemas.microsoft.com/office/drawing/2014/main" id="{55C9224C-DF63-A226-D35E-5AE180AC612F}"/>
              </a:ext>
            </a:extLst>
          </p:cNvPr>
          <p:cNvSpPr/>
          <p:nvPr/>
        </p:nvSpPr>
        <p:spPr>
          <a:xfrm rot="2475306">
            <a:off x="9837235" y="2825555"/>
            <a:ext cx="310629" cy="119789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297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4AEA13-9A7F-F1EB-DE0A-EE4A0376CA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CD785-702A-4D74-399B-8AB6F7714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CAGRA graph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86039-A15F-6EEC-A24D-271318038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761727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Optimization</a:t>
            </a:r>
          </a:p>
          <a:p>
            <a:pPr lvl="1"/>
            <a:r>
              <a:rPr lang="en-US" dirty="0"/>
              <a:t>Reordering + pruning edges</a:t>
            </a:r>
          </a:p>
          <a:p>
            <a:r>
              <a:rPr lang="en-US" b="1" dirty="0" err="1"/>
              <a:t>Detourable</a:t>
            </a:r>
            <a:endParaRPr lang="en-US" b="1" dirty="0"/>
          </a:p>
          <a:p>
            <a:pPr lvl="1"/>
            <a:r>
              <a:rPr lang="en-US" dirty="0"/>
              <a:t>X -&gt; Z -&gt; Y</a:t>
            </a:r>
          </a:p>
          <a:p>
            <a:pPr lvl="1"/>
            <a:r>
              <a:rPr lang="en-US" dirty="0"/>
              <a:t>Metric = Rank</a:t>
            </a:r>
          </a:p>
          <a:p>
            <a:r>
              <a:rPr lang="en-US" b="1" dirty="0"/>
              <a:t>Approximated distance</a:t>
            </a:r>
          </a:p>
          <a:p>
            <a:pPr lvl="1"/>
            <a:r>
              <a:rPr lang="en-US" dirty="0"/>
              <a:t>Rank (order of distance)</a:t>
            </a:r>
          </a:p>
          <a:p>
            <a:pPr lvl="1"/>
            <a:r>
              <a:rPr lang="en-US" dirty="0"/>
              <a:t>~= true distance </a:t>
            </a:r>
          </a:p>
          <a:p>
            <a:r>
              <a:rPr lang="en-US" b="1" dirty="0"/>
              <a:t>Count </a:t>
            </a:r>
            <a:r>
              <a:rPr lang="en-US" b="1" dirty="0" err="1"/>
              <a:t>deroutable</a:t>
            </a:r>
            <a:r>
              <a:rPr lang="en-US" dirty="0"/>
              <a:t>	</a:t>
            </a:r>
          </a:p>
          <a:p>
            <a:pPr lvl="1"/>
            <a:r>
              <a:rPr lang="en-US" dirty="0"/>
              <a:t>Sort edge by # </a:t>
            </a:r>
            <a:r>
              <a:rPr lang="en-US" dirty="0" err="1"/>
              <a:t>drtb</a:t>
            </a:r>
            <a:r>
              <a:rPr lang="en-US" dirty="0"/>
              <a:t>, keep “d” edge</a:t>
            </a:r>
          </a:p>
          <a:p>
            <a:pPr lvl="1"/>
            <a:r>
              <a:rPr lang="en-US" dirty="0"/>
              <a:t>Few detour = important edge</a:t>
            </a:r>
          </a:p>
          <a:p>
            <a:pPr lvl="2"/>
            <a:r>
              <a:rPr lang="en-US" dirty="0"/>
              <a:t>High rank</a:t>
            </a:r>
          </a:p>
          <a:p>
            <a:pPr lvl="1"/>
            <a:endParaRPr lang="en-US" dirty="0"/>
          </a:p>
        </p:txBody>
      </p:sp>
      <p:pic>
        <p:nvPicPr>
          <p:cNvPr id="9" name="Picture 8" descr="A diagram of a diagram&#10;&#10;Description automatically generated">
            <a:extLst>
              <a:ext uri="{FF2B5EF4-FFF2-40B4-BE49-F238E27FC236}">
                <a16:creationId xmlns:a16="http://schemas.microsoft.com/office/drawing/2014/main" id="{67785395-338D-4AC7-1AAB-7F5F4E5B5C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3493" y="2249214"/>
            <a:ext cx="6516412" cy="317412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5FC848-D8CD-996E-C128-A87D10176F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484051"/>
            <a:ext cx="4114800" cy="1485900"/>
          </a:xfrm>
          <a:prstGeom prst="rect">
            <a:avLst/>
          </a:prstGeom>
        </p:spPr>
      </p:pic>
      <p:pic>
        <p:nvPicPr>
          <p:cNvPr id="7" name="Picture 6" descr="A diagram of a graph&#10;&#10;Description automatically generated">
            <a:extLst>
              <a:ext uri="{FF2B5EF4-FFF2-40B4-BE49-F238E27FC236}">
                <a16:creationId xmlns:a16="http://schemas.microsoft.com/office/drawing/2014/main" id="{9486C6B7-134D-C3AB-4628-A468FB42316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0000" r="47306"/>
          <a:stretch/>
        </p:blipFill>
        <p:spPr>
          <a:xfrm>
            <a:off x="7429651" y="5496910"/>
            <a:ext cx="3924149" cy="1361090"/>
          </a:xfrm>
          <a:prstGeom prst="rect">
            <a:avLst/>
          </a:prstGeom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9C0032E-204C-1A1D-7521-B8C11D8F458A}"/>
              </a:ext>
            </a:extLst>
          </p:cNvPr>
          <p:cNvSpPr/>
          <p:nvPr/>
        </p:nvSpPr>
        <p:spPr>
          <a:xfrm>
            <a:off x="9883243" y="864481"/>
            <a:ext cx="1470557" cy="11790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16C0CE-38F7-6987-D472-65B1F5ED5AF1}"/>
              </a:ext>
            </a:extLst>
          </p:cNvPr>
          <p:cNvSpPr/>
          <p:nvPr/>
        </p:nvSpPr>
        <p:spPr>
          <a:xfrm>
            <a:off x="9962070" y="5469895"/>
            <a:ext cx="1470557" cy="11790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474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BAB4E2-0EC7-EE1F-46DC-254DDA8371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B37EE-B1B8-8E25-934C-C54D6F86D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CAGRA graph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6C52F-6D1B-1A40-9EBF-156EC092A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90335" cy="4667250"/>
          </a:xfrm>
        </p:spPr>
        <p:txBody>
          <a:bodyPr>
            <a:normAutofit/>
          </a:bodyPr>
          <a:lstStyle/>
          <a:p>
            <a:r>
              <a:rPr lang="en-US" b="1" dirty="0"/>
              <a:t>Optimization</a:t>
            </a:r>
          </a:p>
          <a:p>
            <a:pPr lvl="1"/>
            <a:r>
              <a:rPr lang="en-US" dirty="0"/>
              <a:t>Reordering + pruning edges</a:t>
            </a:r>
          </a:p>
          <a:p>
            <a:pPr lvl="1"/>
            <a:r>
              <a:rPr lang="en-US" dirty="0"/>
              <a:t>Reverse edge</a:t>
            </a:r>
          </a:p>
          <a:p>
            <a:r>
              <a:rPr lang="en-US" b="1" dirty="0"/>
              <a:t>Build graph with reverse edge</a:t>
            </a:r>
          </a:p>
          <a:p>
            <a:pPr lvl="1"/>
            <a:r>
              <a:rPr lang="en-US" dirty="0"/>
              <a:t>Such that out degree &lt;= “d”</a:t>
            </a:r>
          </a:p>
          <a:p>
            <a:pPr lvl="1"/>
            <a:r>
              <a:rPr lang="en-US" dirty="0"/>
              <a:t>Same rank as the original edge</a:t>
            </a:r>
          </a:p>
          <a:p>
            <a:pPr lvl="2"/>
            <a:r>
              <a:rPr lang="en-US" dirty="0"/>
              <a:t>If I am important to you, you are also important to me.</a:t>
            </a:r>
          </a:p>
        </p:txBody>
      </p:sp>
      <p:pic>
        <p:nvPicPr>
          <p:cNvPr id="5" name="Picture 4" descr="A diagram of a graph&#10;&#10;Description automatically generated">
            <a:extLst>
              <a:ext uri="{FF2B5EF4-FFF2-40B4-BE49-F238E27FC236}">
                <a16:creationId xmlns:a16="http://schemas.microsoft.com/office/drawing/2014/main" id="{CB9D4EBB-F39D-551A-F163-86B4BE85216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069" r="21583"/>
          <a:stretch/>
        </p:blipFill>
        <p:spPr>
          <a:xfrm>
            <a:off x="5928535" y="1690688"/>
            <a:ext cx="6263465" cy="4373781"/>
          </a:xfrm>
          <a:prstGeom prst="rect">
            <a:avLst/>
          </a:prstGeom>
        </p:spPr>
      </p:pic>
      <p:pic>
        <p:nvPicPr>
          <p:cNvPr id="6" name="Picture 5" descr="A diagram of a diagram&#10;&#10;Description automatically generated">
            <a:extLst>
              <a:ext uri="{FF2B5EF4-FFF2-40B4-BE49-F238E27FC236}">
                <a16:creationId xmlns:a16="http://schemas.microsoft.com/office/drawing/2014/main" id="{FD910FAD-5906-8F01-5275-B4E3C712F4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144" y="147514"/>
            <a:ext cx="2652518" cy="129203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Down Arrow 7">
            <a:extLst>
              <a:ext uri="{FF2B5EF4-FFF2-40B4-BE49-F238E27FC236}">
                <a16:creationId xmlns:a16="http://schemas.microsoft.com/office/drawing/2014/main" id="{562E61BC-EAF8-E7BE-F606-CD726A57AE09}"/>
              </a:ext>
            </a:extLst>
          </p:cNvPr>
          <p:cNvSpPr/>
          <p:nvPr/>
        </p:nvSpPr>
        <p:spPr>
          <a:xfrm>
            <a:off x="8335088" y="1535410"/>
            <a:ext cx="310629" cy="81387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3045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BAF2CE-253D-8EEB-0366-0D537AC2E4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94D17-273F-420F-41B9-B09707008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CAGRA graph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0288B5-A027-FA75-0F0F-F12DE2196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61703" cy="4667250"/>
          </a:xfrm>
        </p:spPr>
        <p:txBody>
          <a:bodyPr>
            <a:normAutofit/>
          </a:bodyPr>
          <a:lstStyle/>
          <a:p>
            <a:r>
              <a:rPr lang="en-US" b="1" dirty="0"/>
              <a:t>Optimization</a:t>
            </a:r>
          </a:p>
          <a:p>
            <a:pPr lvl="1"/>
            <a:r>
              <a:rPr lang="en-US" dirty="0"/>
              <a:t>Reordering + pruning edges</a:t>
            </a:r>
          </a:p>
          <a:p>
            <a:pPr lvl="1"/>
            <a:r>
              <a:rPr lang="en-US" dirty="0"/>
              <a:t>Reverse edge</a:t>
            </a:r>
          </a:p>
          <a:p>
            <a:r>
              <a:rPr lang="en-US" b="1" dirty="0"/>
              <a:t>Merge graphs</a:t>
            </a:r>
          </a:p>
          <a:p>
            <a:pPr lvl="1"/>
            <a:r>
              <a:rPr lang="en-US" dirty="0"/>
              <a:t>Keep d/2 edge</a:t>
            </a:r>
          </a:p>
          <a:p>
            <a:pPr lvl="1"/>
            <a:r>
              <a:rPr lang="en-US" dirty="0"/>
              <a:t>Interleave edges</a:t>
            </a:r>
          </a:p>
        </p:txBody>
      </p:sp>
      <p:pic>
        <p:nvPicPr>
          <p:cNvPr id="4" name="Picture 3" descr="A diagram of a graph&#10;&#10;Description automatically generated">
            <a:extLst>
              <a:ext uri="{FF2B5EF4-FFF2-40B4-BE49-F238E27FC236}">
                <a16:creationId xmlns:a16="http://schemas.microsoft.com/office/drawing/2014/main" id="{C6F5F67D-359C-4CED-125E-97C3DA3E45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095"/>
          <a:stretch/>
        </p:blipFill>
        <p:spPr>
          <a:xfrm>
            <a:off x="4417817" y="2782673"/>
            <a:ext cx="7774183" cy="384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9747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AE7DC-FECF-4B8B-ED22-836B24E8E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CARGA quality</a:t>
            </a:r>
          </a:p>
        </p:txBody>
      </p:sp>
      <p:pic>
        <p:nvPicPr>
          <p:cNvPr id="5" name="Content Placeholder 4" descr="A graph of numbers and a bar chart&#10;&#10;Description automatically generated with medium confidence">
            <a:extLst>
              <a:ext uri="{FF2B5EF4-FFF2-40B4-BE49-F238E27FC236}">
                <a16:creationId xmlns:a16="http://schemas.microsoft.com/office/drawing/2014/main" id="{9E436B12-7B34-F728-18A9-2A95CA2E06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80338" y="637290"/>
            <a:ext cx="6777681" cy="3885871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B5A458F-1D10-E554-E070-757680B5BF28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4561703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Testing</a:t>
            </a:r>
          </a:p>
          <a:p>
            <a:pPr lvl="1"/>
            <a:r>
              <a:rPr lang="en-US" dirty="0" err="1"/>
              <a:t>kNN</a:t>
            </a:r>
            <a:r>
              <a:rPr lang="en-US" dirty="0"/>
              <a:t>, opt1, opt2, </a:t>
            </a:r>
            <a:r>
              <a:rPr lang="en-US" dirty="0" err="1"/>
              <a:t>full_opt</a:t>
            </a:r>
            <a:endParaRPr lang="en-US" dirty="0"/>
          </a:p>
          <a:p>
            <a:r>
              <a:rPr lang="en-US" b="1" dirty="0"/>
              <a:t>2-hop node count</a:t>
            </a:r>
          </a:p>
          <a:p>
            <a:r>
              <a:rPr lang="en-US" b="1" dirty="0"/>
              <a:t>Strong CC</a:t>
            </a:r>
          </a:p>
          <a:p>
            <a:pPr lvl="1"/>
            <a:r>
              <a:rPr lang="en-US" dirty="0"/>
              <a:t>Approaching 1</a:t>
            </a:r>
          </a:p>
          <a:p>
            <a:r>
              <a:rPr lang="en-US" b="1" dirty="0"/>
              <a:t>Build speed</a:t>
            </a:r>
          </a:p>
          <a:p>
            <a:pPr lvl="1"/>
            <a:r>
              <a:rPr lang="en-US" dirty="0"/>
              <a:t>Rank base is better than distance-based</a:t>
            </a:r>
          </a:p>
          <a:p>
            <a:pPr lvl="2"/>
            <a:r>
              <a:rPr lang="en-US" dirty="0"/>
              <a:t>Less computation</a:t>
            </a:r>
          </a:p>
          <a:p>
            <a:pPr lvl="2"/>
            <a:r>
              <a:rPr lang="en-US" dirty="0"/>
              <a:t>Lower memory usage</a:t>
            </a:r>
          </a:p>
        </p:txBody>
      </p:sp>
      <p:pic>
        <p:nvPicPr>
          <p:cNvPr id="8" name="Picture 7" descr="A graph of a number of different colored bars&#10;&#10;Description automatically generated with medium confidence">
            <a:extLst>
              <a:ext uri="{FF2B5EF4-FFF2-40B4-BE49-F238E27FC236}">
                <a16:creationId xmlns:a16="http://schemas.microsoft.com/office/drawing/2014/main" id="{C23BA9C3-DDE2-1352-9537-972D7E1070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4367" y="4590630"/>
            <a:ext cx="6493652" cy="190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095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01A3C-13D8-EFA5-D232-1B7B205B2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4A7C3-3ED2-5CC7-320B-7634A3CCDF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Nearest neighbors search</a:t>
            </a:r>
          </a:p>
          <a:p>
            <a:pPr lvl="1"/>
            <a:r>
              <a:rPr lang="en-US" dirty="0"/>
              <a:t>GPU-accelerated ANNS</a:t>
            </a:r>
          </a:p>
          <a:p>
            <a:pPr lvl="1"/>
            <a:r>
              <a:rPr lang="en-US" b="1" u="sng" dirty="0"/>
              <a:t>CAGRA</a:t>
            </a:r>
          </a:p>
          <a:p>
            <a:r>
              <a:rPr lang="en-US" dirty="0"/>
              <a:t>CAGRA graph </a:t>
            </a:r>
            <a:r>
              <a:rPr lang="en-US" b="1" dirty="0"/>
              <a:t>construction</a:t>
            </a:r>
          </a:p>
          <a:p>
            <a:r>
              <a:rPr lang="en-US" dirty="0"/>
              <a:t>CAGRA graph </a:t>
            </a:r>
            <a:r>
              <a:rPr lang="en-US" b="1" dirty="0"/>
              <a:t>search</a:t>
            </a:r>
          </a:p>
          <a:p>
            <a:r>
              <a:rPr lang="en-US" b="1" dirty="0"/>
              <a:t>Evaluation</a:t>
            </a:r>
          </a:p>
          <a:p>
            <a:r>
              <a:rPr lang="en-US" b="1" dirty="0"/>
              <a:t>Conclusion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How are graphs of k-nearest neighbors built? (for clustering) - Cross  Validated">
            <a:extLst>
              <a:ext uri="{FF2B5EF4-FFF2-40B4-BE49-F238E27FC236}">
                <a16:creationId xmlns:a16="http://schemas.microsoft.com/office/drawing/2014/main" id="{5778181F-4F38-C682-15DA-B2072CE8F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25625"/>
            <a:ext cx="5729928" cy="3946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8334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7A110-7C3F-392F-0342-D4F8983B2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CARGA quality</a:t>
            </a:r>
          </a:p>
        </p:txBody>
      </p:sp>
      <p:pic>
        <p:nvPicPr>
          <p:cNvPr id="5" name="Content Placeholder 4" descr="A graph of different types of data&#10;&#10;Description automatically generated with medium confidence">
            <a:extLst>
              <a:ext uri="{FF2B5EF4-FFF2-40B4-BE49-F238E27FC236}">
                <a16:creationId xmlns:a16="http://schemas.microsoft.com/office/drawing/2014/main" id="{757CC44B-2AC1-C07B-4553-907A848787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05598" y="1906909"/>
            <a:ext cx="6705850" cy="3590001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B457F51-A81E-157E-5471-1DCF4A5A87D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4963510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Testing</a:t>
            </a:r>
          </a:p>
          <a:p>
            <a:pPr lvl="1"/>
            <a:r>
              <a:rPr lang="en-US" dirty="0" err="1"/>
              <a:t>kNN</a:t>
            </a:r>
            <a:r>
              <a:rPr lang="en-US" dirty="0"/>
              <a:t>, opt1, opt2, </a:t>
            </a:r>
            <a:r>
              <a:rPr lang="en-US" dirty="0" err="1"/>
              <a:t>full_opt</a:t>
            </a:r>
            <a:endParaRPr lang="en-US" dirty="0"/>
          </a:p>
          <a:p>
            <a:r>
              <a:rPr lang="en-US" b="1" dirty="0"/>
              <a:t>2-hop node count</a:t>
            </a:r>
          </a:p>
          <a:p>
            <a:r>
              <a:rPr lang="en-US" b="1" dirty="0"/>
              <a:t>Strong CC</a:t>
            </a:r>
          </a:p>
          <a:p>
            <a:r>
              <a:rPr lang="en-US" b="1" dirty="0"/>
              <a:t>Build speed</a:t>
            </a:r>
          </a:p>
          <a:p>
            <a:r>
              <a:rPr lang="en-US" b="1" dirty="0"/>
              <a:t>QPS vs. recall</a:t>
            </a:r>
          </a:p>
          <a:p>
            <a:pPr lvl="1"/>
            <a:r>
              <a:rPr lang="en-US" dirty="0"/>
              <a:t>Significantly improved after optimization</a:t>
            </a:r>
          </a:p>
        </p:txBody>
      </p:sp>
    </p:spTree>
    <p:extLst>
      <p:ext uri="{BB962C8B-B14F-4D97-AF65-F5344CB8AC3E}">
        <p14:creationId xmlns:p14="http://schemas.microsoft.com/office/powerpoint/2010/main" val="12236275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E71C1-1138-2030-19CE-ED12B44EB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traversal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162CF7-51B2-25BF-6FF2-65619B70D6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&lt;aka search, fast … &gt;</a:t>
            </a:r>
          </a:p>
        </p:txBody>
      </p:sp>
    </p:spTree>
    <p:extLst>
      <p:ext uri="{BB962C8B-B14F-4D97-AF65-F5344CB8AC3E}">
        <p14:creationId xmlns:p14="http://schemas.microsoft.com/office/powerpoint/2010/main" val="33258135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6ABBE-67F1-D15D-4E97-105076CE3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Traversal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4D7BE5E-B82B-4AD7-7A17-714FAAE260AD}"/>
              </a:ext>
            </a:extLst>
          </p:cNvPr>
          <p:cNvSpPr txBox="1">
            <a:spLocks/>
          </p:cNvSpPr>
          <p:nvPr/>
        </p:nvSpPr>
        <p:spPr>
          <a:xfrm>
            <a:off x="838199" y="1825625"/>
            <a:ext cx="5604641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Memory buffer</a:t>
            </a:r>
          </a:p>
          <a:p>
            <a:pPr lvl="1"/>
            <a:r>
              <a:rPr lang="en-US" dirty="0"/>
              <a:t>Internal top (M entries)</a:t>
            </a:r>
          </a:p>
          <a:p>
            <a:pPr lvl="1"/>
            <a:r>
              <a:rPr lang="en-US" dirty="0"/>
              <a:t>Candidate list (p x d entries)</a:t>
            </a:r>
          </a:p>
          <a:p>
            <a:pPr lvl="2"/>
            <a:r>
              <a:rPr lang="en-US" dirty="0"/>
              <a:t>P = # of source node per traversal</a:t>
            </a:r>
          </a:p>
          <a:p>
            <a:pPr lvl="2"/>
            <a:r>
              <a:rPr lang="en-US" dirty="0"/>
              <a:t>d = degree of CAGRA graph</a:t>
            </a:r>
          </a:p>
          <a:p>
            <a:pPr lvl="1"/>
            <a:r>
              <a:rPr lang="en-US" dirty="0"/>
              <a:t>Each entry</a:t>
            </a:r>
          </a:p>
          <a:p>
            <a:pPr lvl="2"/>
            <a:r>
              <a:rPr lang="en-US" dirty="0"/>
              <a:t>Key = node index</a:t>
            </a:r>
          </a:p>
          <a:p>
            <a:pPr lvl="2"/>
            <a:r>
              <a:rPr lang="en-US" dirty="0"/>
              <a:t>Value = distance to query</a:t>
            </a:r>
          </a:p>
          <a:p>
            <a:r>
              <a:rPr lang="en-US" b="1" dirty="0"/>
              <a:t>Initial random sampling</a:t>
            </a:r>
          </a:p>
          <a:p>
            <a:pPr lvl="1"/>
            <a:r>
              <a:rPr lang="en-US" dirty="0"/>
              <a:t>M – set to float max</a:t>
            </a:r>
          </a:p>
          <a:p>
            <a:pPr lvl="1"/>
            <a:r>
              <a:rPr lang="en-US" dirty="0"/>
              <a:t>p x d – sampled randomly</a:t>
            </a:r>
          </a:p>
        </p:txBody>
      </p:sp>
      <p:pic>
        <p:nvPicPr>
          <p:cNvPr id="12" name="Content Placeholder 11" descr="A close-up of a test&#10;&#10;Description automatically generated">
            <a:extLst>
              <a:ext uri="{FF2B5EF4-FFF2-40B4-BE49-F238E27FC236}">
                <a16:creationId xmlns:a16="http://schemas.microsoft.com/office/drawing/2014/main" id="{0C69E9E9-095B-DA35-56F0-6FD902B9C4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42318" y="2031042"/>
            <a:ext cx="5178717" cy="3339744"/>
          </a:xfrm>
        </p:spPr>
      </p:pic>
    </p:spTree>
    <p:extLst>
      <p:ext uri="{BB962C8B-B14F-4D97-AF65-F5344CB8AC3E}">
        <p14:creationId xmlns:p14="http://schemas.microsoft.com/office/powerpoint/2010/main" val="8634614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2085D-6AAD-D39D-607A-63DF415D2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Traversal</a:t>
            </a:r>
          </a:p>
        </p:txBody>
      </p:sp>
      <p:pic>
        <p:nvPicPr>
          <p:cNvPr id="5" name="Content Placeholder 4" descr="A diagram of a graph&#10;&#10;Description automatically generated">
            <a:extLst>
              <a:ext uri="{FF2B5EF4-FFF2-40B4-BE49-F238E27FC236}">
                <a16:creationId xmlns:a16="http://schemas.microsoft.com/office/drawing/2014/main" id="{64D72C07-7215-98B2-F8B4-88420C52D0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95090" y="365125"/>
            <a:ext cx="5154038" cy="6437288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BBB07FA-0A62-E0A0-B414-354DDE127F4D}"/>
              </a:ext>
            </a:extLst>
          </p:cNvPr>
          <p:cNvSpPr txBox="1">
            <a:spLocks/>
          </p:cNvSpPr>
          <p:nvPr/>
        </p:nvSpPr>
        <p:spPr>
          <a:xfrm>
            <a:off x="838199" y="1825625"/>
            <a:ext cx="5604641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Update top-M</a:t>
            </a:r>
          </a:p>
          <a:p>
            <a:pPr lvl="1"/>
            <a:r>
              <a:rPr lang="en-US" dirty="0"/>
              <a:t>Sort, find M nodes with smallest distance</a:t>
            </a:r>
          </a:p>
          <a:p>
            <a:r>
              <a:rPr lang="en-US" b="1" dirty="0"/>
              <a:t>Update p x d</a:t>
            </a:r>
          </a:p>
          <a:p>
            <a:pPr lvl="1"/>
            <a:r>
              <a:rPr lang="en-US" dirty="0"/>
              <a:t>For each node in top-M</a:t>
            </a:r>
          </a:p>
          <a:p>
            <a:pPr lvl="2"/>
            <a:r>
              <a:rPr lang="en-US" dirty="0"/>
              <a:t>Find top-p node that has NOT been parent node before</a:t>
            </a:r>
          </a:p>
          <a:p>
            <a:pPr lvl="2"/>
            <a:r>
              <a:rPr lang="en-US" dirty="0"/>
              <a:t>Check ”</a:t>
            </a:r>
            <a:r>
              <a:rPr lang="en-US" b="1" dirty="0" err="1"/>
              <a:t>has_been_parent</a:t>
            </a:r>
            <a:r>
              <a:rPr lang="en-US" dirty="0"/>
              <a:t>”</a:t>
            </a:r>
          </a:p>
          <a:p>
            <a:pPr lvl="2"/>
            <a:r>
              <a:rPr lang="en-US" dirty="0"/>
              <a:t>Use the most significant bit of the node index ( 0x1 -&gt; 0x70000001) </a:t>
            </a:r>
          </a:p>
          <a:p>
            <a:r>
              <a:rPr lang="en-US" b="1" dirty="0"/>
              <a:t>Calculate distance</a:t>
            </a:r>
          </a:p>
        </p:txBody>
      </p:sp>
    </p:spTree>
    <p:extLst>
      <p:ext uri="{BB962C8B-B14F-4D97-AF65-F5344CB8AC3E}">
        <p14:creationId xmlns:p14="http://schemas.microsoft.com/office/powerpoint/2010/main" val="3120910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8D368C-0553-CB4E-D9B7-4209B757DF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6D160-F442-1D9D-5743-5235E704F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Traversal</a:t>
            </a:r>
          </a:p>
        </p:txBody>
      </p:sp>
      <p:pic>
        <p:nvPicPr>
          <p:cNvPr id="5" name="Content Placeholder 4" descr="A diagram of a graph&#10;&#10;Description automatically generated">
            <a:extLst>
              <a:ext uri="{FF2B5EF4-FFF2-40B4-BE49-F238E27FC236}">
                <a16:creationId xmlns:a16="http://schemas.microsoft.com/office/drawing/2014/main" id="{8F7C6FA9-D0E3-776A-401C-C5D3272128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95090" y="365125"/>
            <a:ext cx="5154038" cy="6437288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9E2DBF1-491B-0C19-1BFB-AED819B2DB3F}"/>
              </a:ext>
            </a:extLst>
          </p:cNvPr>
          <p:cNvSpPr txBox="1">
            <a:spLocks/>
          </p:cNvSpPr>
          <p:nvPr/>
        </p:nvSpPr>
        <p:spPr>
          <a:xfrm>
            <a:off x="838199" y="1825625"/>
            <a:ext cx="5604641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Update top-M</a:t>
            </a:r>
          </a:p>
          <a:p>
            <a:r>
              <a:rPr lang="en-US" b="1" dirty="0"/>
              <a:t>Update p x d</a:t>
            </a:r>
          </a:p>
          <a:p>
            <a:r>
              <a:rPr lang="en-US" b="1" dirty="0"/>
              <a:t>Calculate distance</a:t>
            </a:r>
          </a:p>
          <a:p>
            <a:pPr lvl="1"/>
            <a:r>
              <a:rPr lang="en-US" dirty="0"/>
              <a:t>For each node </a:t>
            </a:r>
          </a:p>
          <a:p>
            <a:pPr lvl="2"/>
            <a:r>
              <a:rPr lang="en-US" u="sng" dirty="0"/>
              <a:t>Calculate distance if the node appears for the first time</a:t>
            </a:r>
          </a:p>
          <a:p>
            <a:pPr lvl="2"/>
            <a:r>
              <a:rPr lang="en-US" dirty="0"/>
              <a:t>Check “</a:t>
            </a:r>
            <a:r>
              <a:rPr lang="en-US" b="1" dirty="0" err="1"/>
              <a:t>never_seen_before</a:t>
            </a:r>
            <a:r>
              <a:rPr lang="en-US" dirty="0"/>
              <a:t>”</a:t>
            </a:r>
          </a:p>
          <a:p>
            <a:pPr lvl="2"/>
            <a:r>
              <a:rPr lang="en-US" dirty="0"/>
              <a:t>Fixed-size hash table</a:t>
            </a:r>
          </a:p>
          <a:p>
            <a:pPr lvl="2"/>
            <a:r>
              <a:rPr lang="en-US" dirty="0"/>
              <a:t>Size = max iteration x p x d</a:t>
            </a:r>
          </a:p>
          <a:p>
            <a:pPr lvl="2"/>
            <a:r>
              <a:rPr lang="en-US" dirty="0"/>
              <a:t>Periodically reset (</a:t>
            </a:r>
            <a:r>
              <a:rPr lang="en-US" b="1" dirty="0"/>
              <a:t>forgettable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Allows false positive</a:t>
            </a:r>
          </a:p>
          <a:p>
            <a:pPr lvl="4"/>
            <a:r>
              <a:rPr lang="en-US" dirty="0"/>
              <a:t>Penalty = recomputing distance</a:t>
            </a:r>
          </a:p>
        </p:txBody>
      </p:sp>
    </p:spTree>
    <p:extLst>
      <p:ext uri="{BB962C8B-B14F-4D97-AF65-F5344CB8AC3E}">
        <p14:creationId xmlns:p14="http://schemas.microsoft.com/office/powerpoint/2010/main" val="42862860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E283356-D5B2-DBA6-1B9A-D75E6DE149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D2F81-A824-C31F-145F-AB0483422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Traversal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264DEEF-DF5A-A647-9675-B50B9DD33A6D}"/>
              </a:ext>
            </a:extLst>
          </p:cNvPr>
          <p:cNvSpPr txBox="1">
            <a:spLocks/>
          </p:cNvSpPr>
          <p:nvPr/>
        </p:nvSpPr>
        <p:spPr>
          <a:xfrm>
            <a:off x="838199" y="1825625"/>
            <a:ext cx="5604641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Update top-M</a:t>
            </a:r>
          </a:p>
          <a:p>
            <a:r>
              <a:rPr lang="en-US" b="1" dirty="0"/>
              <a:t>Update p x d</a:t>
            </a:r>
          </a:p>
          <a:p>
            <a:r>
              <a:rPr lang="en-US" b="1" dirty="0"/>
              <a:t>Calculate distance</a:t>
            </a:r>
          </a:p>
          <a:p>
            <a:pPr lvl="1"/>
            <a:r>
              <a:rPr lang="en-US" dirty="0"/>
              <a:t>For each node </a:t>
            </a:r>
          </a:p>
          <a:p>
            <a:pPr lvl="2"/>
            <a:r>
              <a:rPr lang="en-US" u="sng" dirty="0"/>
              <a:t>Calculate distance if the node appears for the first time</a:t>
            </a:r>
          </a:p>
          <a:p>
            <a:pPr lvl="2"/>
            <a:r>
              <a:rPr lang="en-US" dirty="0"/>
              <a:t>Check “</a:t>
            </a:r>
            <a:r>
              <a:rPr lang="en-US" b="1" dirty="0" err="1"/>
              <a:t>never_seen_before</a:t>
            </a:r>
            <a:r>
              <a:rPr lang="en-US" dirty="0"/>
              <a:t>”</a:t>
            </a:r>
          </a:p>
          <a:p>
            <a:pPr lvl="2"/>
            <a:r>
              <a:rPr lang="en-US" dirty="0"/>
              <a:t>Fixed-size hash table</a:t>
            </a:r>
          </a:p>
          <a:p>
            <a:pPr lvl="2"/>
            <a:r>
              <a:rPr lang="en-US" dirty="0"/>
              <a:t>Size = max iteration x p x d</a:t>
            </a:r>
          </a:p>
          <a:p>
            <a:pPr lvl="2"/>
            <a:r>
              <a:rPr lang="en-US" dirty="0"/>
              <a:t>Periodically reset (</a:t>
            </a:r>
            <a:r>
              <a:rPr lang="en-US" b="1" dirty="0"/>
              <a:t>forgettable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Allows false positive</a:t>
            </a:r>
          </a:p>
          <a:p>
            <a:pPr lvl="4"/>
            <a:r>
              <a:rPr lang="en-US" dirty="0"/>
              <a:t>Penalty = recomputing distance</a:t>
            </a:r>
          </a:p>
        </p:txBody>
      </p:sp>
      <p:pic>
        <p:nvPicPr>
          <p:cNvPr id="8" name="Picture 7" descr="A graph of hash table&#10;&#10;Description automatically generated">
            <a:extLst>
              <a:ext uri="{FF2B5EF4-FFF2-40B4-BE49-F238E27FC236}">
                <a16:creationId xmlns:a16="http://schemas.microsoft.com/office/drawing/2014/main" id="{03253F83-022B-D29D-99C6-CA0263FD7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5635" y="2719045"/>
            <a:ext cx="5476611" cy="192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9051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038BDC-6CA6-40B5-522E-CD906098E8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460AB-D329-10AA-BF2B-AF0BDC825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95B21-A1B9-73BD-C7B0-306E1EDD7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6666186" cy="4743337"/>
          </a:xfrm>
        </p:spPr>
        <p:txBody>
          <a:bodyPr>
            <a:normAutofit/>
          </a:bodyPr>
          <a:lstStyle/>
          <a:p>
            <a:r>
              <a:rPr lang="en-US" b="1" dirty="0"/>
              <a:t>SIMT</a:t>
            </a:r>
          </a:p>
          <a:p>
            <a:pPr lvl="1"/>
            <a:r>
              <a:rPr lang="en-US" dirty="0"/>
              <a:t>Single-instruction multi-threading</a:t>
            </a: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Grid</a:t>
            </a:r>
          </a:p>
          <a:p>
            <a:pPr lvl="1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CTA</a:t>
            </a:r>
            <a:endParaRPr lang="en-US" dirty="0"/>
          </a:p>
          <a:p>
            <a:pPr lvl="2"/>
            <a:r>
              <a:rPr lang="en-US" dirty="0"/>
              <a:t>&lt; 32x 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Wrap</a:t>
            </a:r>
            <a:endParaRPr lang="en-US" dirty="0"/>
          </a:p>
          <a:p>
            <a:pPr lvl="3"/>
            <a:r>
              <a:rPr lang="en-US" dirty="0"/>
              <a:t>32x 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Threads</a:t>
            </a:r>
            <a:endParaRPr lang="en-US" dirty="0"/>
          </a:p>
          <a:p>
            <a:r>
              <a:rPr lang="en-US" b="1" dirty="0"/>
              <a:t>Terminology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CTA = Cooperative Thread Array</a:t>
            </a:r>
          </a:p>
          <a:p>
            <a:pPr lvl="1"/>
            <a:r>
              <a:rPr lang="en-US" dirty="0"/>
              <a:t>SM = Streaming multiprocessor</a:t>
            </a:r>
          </a:p>
          <a:p>
            <a:pPr lvl="1"/>
            <a:r>
              <a:rPr lang="en-US" dirty="0"/>
              <a:t>Wrap = Threads with same instructions</a:t>
            </a:r>
          </a:p>
          <a:p>
            <a:pPr lvl="1"/>
            <a:r>
              <a:rPr lang="en-US" dirty="0"/>
              <a:t>Threads = CUDA instructions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BFE45B0-CB3B-9511-E625-F899B55BCCEF}"/>
              </a:ext>
            </a:extLst>
          </p:cNvPr>
          <p:cNvSpPr txBox="1">
            <a:spLocks/>
          </p:cNvSpPr>
          <p:nvPr/>
        </p:nvSpPr>
        <p:spPr>
          <a:xfrm>
            <a:off x="6818586" y="2696287"/>
            <a:ext cx="537341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Global memory (device mem)</a:t>
            </a:r>
          </a:p>
          <a:p>
            <a:pPr lvl="1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Share memory (Cluster / CTA)</a:t>
            </a:r>
            <a:endParaRPr lang="en-US" dirty="0"/>
          </a:p>
          <a:p>
            <a:pPr lvl="2"/>
            <a:r>
              <a:rPr lang="en-US" dirty="0"/>
              <a:t>Local memory</a:t>
            </a:r>
          </a:p>
          <a:p>
            <a:pPr lvl="3"/>
            <a:r>
              <a:rPr lang="en-US" dirty="0"/>
              <a:t>Register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F7BCBE1-9EDA-BE9A-D701-BEF686CA816B}"/>
              </a:ext>
            </a:extLst>
          </p:cNvPr>
          <p:cNvCxnSpPr>
            <a:cxnSpLocks/>
          </p:cNvCxnSpPr>
          <p:nvPr/>
        </p:nvCxnSpPr>
        <p:spPr>
          <a:xfrm flipH="1">
            <a:off x="2154620" y="2932387"/>
            <a:ext cx="4572000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9CBDAA4-7E58-BB34-7BA4-6158FC696FBF}"/>
              </a:ext>
            </a:extLst>
          </p:cNvPr>
          <p:cNvCxnSpPr>
            <a:cxnSpLocks/>
          </p:cNvCxnSpPr>
          <p:nvPr/>
        </p:nvCxnSpPr>
        <p:spPr>
          <a:xfrm flipH="1">
            <a:off x="2322786" y="3347545"/>
            <a:ext cx="4572000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018452D-D116-E0F9-221E-787C977716FC}"/>
              </a:ext>
            </a:extLst>
          </p:cNvPr>
          <p:cNvCxnSpPr>
            <a:cxnSpLocks/>
          </p:cNvCxnSpPr>
          <p:nvPr/>
        </p:nvCxnSpPr>
        <p:spPr>
          <a:xfrm flipH="1">
            <a:off x="3447394" y="3752192"/>
            <a:ext cx="3951889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06A7EC5-5838-35C7-1ED0-06FA0BC78193}"/>
              </a:ext>
            </a:extLst>
          </p:cNvPr>
          <p:cNvCxnSpPr>
            <a:cxnSpLocks/>
          </p:cNvCxnSpPr>
          <p:nvPr/>
        </p:nvCxnSpPr>
        <p:spPr>
          <a:xfrm flipH="1">
            <a:off x="3894084" y="4072758"/>
            <a:ext cx="3788978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lose-up of a memory card&#10;&#10;Description automatically generated">
            <a:extLst>
              <a:ext uri="{FF2B5EF4-FFF2-40B4-BE49-F238E27FC236}">
                <a16:creationId xmlns:a16="http://schemas.microsoft.com/office/drawing/2014/main" id="{DA4ACF56-6390-8541-504C-1FA0D5D66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5641" y="5068488"/>
            <a:ext cx="1990424" cy="150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1993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BBBF1C-5F23-EAAE-2EE4-FB4682B744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A1E98-DE56-DC9B-A73F-04E4F7E52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</a:t>
            </a:r>
          </a:p>
        </p:txBody>
      </p:sp>
      <p:pic>
        <p:nvPicPr>
          <p:cNvPr id="1026" name="Picture 2" descr="Memory Hierarchy">
            <a:extLst>
              <a:ext uri="{FF2B5EF4-FFF2-40B4-BE49-F238E27FC236}">
                <a16:creationId xmlns:a16="http://schemas.microsoft.com/office/drawing/2014/main" id="{4C531696-6F9B-F877-C910-BB2D369AB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857" y="103983"/>
            <a:ext cx="9607143" cy="6650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8108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E34333-2206-53B4-51D0-940AC486F1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7AD4E-0737-F8D6-3436-1D5C6BE5C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Traversal (CUDA)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F31E44C-D0A5-315D-6F20-92FDB4A18A8F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4662466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Teams</a:t>
            </a:r>
          </a:p>
          <a:p>
            <a:pPr lvl="1"/>
            <a:r>
              <a:rPr lang="en-US" dirty="0"/>
              <a:t>Sub clustering within CTA</a:t>
            </a:r>
          </a:p>
          <a:p>
            <a:pPr lvl="1"/>
            <a:r>
              <a:rPr lang="en-US" dirty="0"/>
              <a:t>Needs to match with graph degree</a:t>
            </a:r>
          </a:p>
          <a:p>
            <a:r>
              <a:rPr lang="en-US" b="1" dirty="0"/>
              <a:t>When d=96 </a:t>
            </a:r>
          </a:p>
          <a:p>
            <a:pPr lvl="1"/>
            <a:r>
              <a:rPr lang="en-US" dirty="0"/>
              <a:t>Vector </a:t>
            </a:r>
            <a:r>
              <a:rPr lang="en-US" dirty="0" err="1"/>
              <a:t>len</a:t>
            </a:r>
            <a:r>
              <a:rPr lang="en-US" dirty="0"/>
              <a:t> = 96 * 32 bits</a:t>
            </a:r>
          </a:p>
          <a:p>
            <a:pPr lvl="1"/>
            <a:r>
              <a:rPr lang="en-US" dirty="0"/>
              <a:t>Load </a:t>
            </a:r>
            <a:r>
              <a:rPr lang="en-US" dirty="0" err="1"/>
              <a:t>inst</a:t>
            </a:r>
            <a:r>
              <a:rPr lang="en-US" dirty="0"/>
              <a:t> loads 128 bits</a:t>
            </a:r>
          </a:p>
          <a:p>
            <a:pPr lvl="1"/>
            <a:r>
              <a:rPr lang="en-US" dirty="0"/>
              <a:t>Need 8 warp load 3 times </a:t>
            </a:r>
          </a:p>
          <a:p>
            <a:pPr lvl="2"/>
            <a:r>
              <a:rPr lang="en-US" dirty="0"/>
              <a:t>8 * 3 * 128 = 96 * 32</a:t>
            </a:r>
          </a:p>
          <a:p>
            <a:pPr lvl="1"/>
            <a:r>
              <a:rPr lang="en-US" dirty="0"/>
              <a:t>Team = 8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 descr="A close-up of a memory card&#10;&#10;Description automatically generated">
            <a:extLst>
              <a:ext uri="{FF2B5EF4-FFF2-40B4-BE49-F238E27FC236}">
                <a16:creationId xmlns:a16="http://schemas.microsoft.com/office/drawing/2014/main" id="{69C93B4A-6211-D9A4-5DD8-FA8CC753D4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0345" y="5634033"/>
            <a:ext cx="1433376" cy="1080545"/>
          </a:xfrm>
          <a:prstGeom prst="rect">
            <a:avLst/>
          </a:prstGeom>
        </p:spPr>
      </p:pic>
      <p:pic>
        <p:nvPicPr>
          <p:cNvPr id="10" name="Picture 9" descr="A graph of different colored lines&#10;&#10;Description automatically generated with medium confidence">
            <a:extLst>
              <a:ext uri="{FF2B5EF4-FFF2-40B4-BE49-F238E27FC236}">
                <a16:creationId xmlns:a16="http://schemas.microsoft.com/office/drawing/2014/main" id="{A898F218-EDE0-8CB2-B53A-1CED1F1849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9083" y="2452825"/>
            <a:ext cx="6742917" cy="227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7825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22A3E1-1C58-9594-F57B-3D09B0C4EA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3091F-7A25-2380-F066-4A37B6CCA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Traversal (CUDA)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110DB5E-3E88-B451-9A1F-DE06F291EC47}"/>
              </a:ext>
            </a:extLst>
          </p:cNvPr>
          <p:cNvSpPr txBox="1">
            <a:spLocks/>
          </p:cNvSpPr>
          <p:nvPr/>
        </p:nvSpPr>
        <p:spPr>
          <a:xfrm>
            <a:off x="838199" y="1825625"/>
            <a:ext cx="5604641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Single CTA</a:t>
            </a:r>
          </a:p>
          <a:p>
            <a:pPr lvl="1"/>
            <a:r>
              <a:rPr lang="en-US" dirty="0"/>
              <a:t>Each query maps to 1 CTA</a:t>
            </a:r>
          </a:p>
          <a:p>
            <a:pPr lvl="1"/>
            <a:r>
              <a:rPr lang="en-US" dirty="0"/>
              <a:t>1 kernel does all steps (0, 1, 2, 3)</a:t>
            </a:r>
          </a:p>
          <a:p>
            <a:pPr lvl="1"/>
            <a:r>
              <a:rPr lang="en-US" dirty="0"/>
              <a:t>Targets high perf in batched queries</a:t>
            </a:r>
          </a:p>
          <a:p>
            <a:r>
              <a:rPr lang="en-US" b="1" dirty="0"/>
              <a:t>Multi CTA</a:t>
            </a:r>
          </a:p>
          <a:p>
            <a:pPr lvl="1"/>
            <a:r>
              <a:rPr lang="en-US" dirty="0"/>
              <a:t>Each query maps to 1-100 CTA</a:t>
            </a:r>
          </a:p>
          <a:p>
            <a:pPr lvl="1"/>
            <a:r>
              <a:rPr lang="en-US" dirty="0"/>
              <a:t>Targets high perf in 1 query</a:t>
            </a:r>
          </a:p>
          <a:p>
            <a:pPr lvl="1"/>
            <a:r>
              <a:rPr lang="en-US" dirty="0"/>
              <a:t>Independent top-M per CTA</a:t>
            </a:r>
          </a:p>
        </p:txBody>
      </p:sp>
      <p:pic>
        <p:nvPicPr>
          <p:cNvPr id="8" name="Picture 7" descr="A close-up of a memory card&#10;&#10;Description automatically generated">
            <a:extLst>
              <a:ext uri="{FF2B5EF4-FFF2-40B4-BE49-F238E27FC236}">
                <a16:creationId xmlns:a16="http://schemas.microsoft.com/office/drawing/2014/main" id="{600C6B5B-87F8-868E-4453-874359A06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0345" y="5634033"/>
            <a:ext cx="1433376" cy="10805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233F144-D267-6CE7-6964-8F3E0E2E3E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396" y="1931059"/>
            <a:ext cx="5810604" cy="1405791"/>
          </a:xfrm>
          <a:prstGeom prst="rect">
            <a:avLst/>
          </a:prstGeom>
        </p:spPr>
      </p:pic>
      <p:pic>
        <p:nvPicPr>
          <p:cNvPr id="10" name="Picture 9" descr="A diagram of a graph&#10;&#10;Description automatically generated">
            <a:extLst>
              <a:ext uri="{FF2B5EF4-FFF2-40B4-BE49-F238E27FC236}">
                <a16:creationId xmlns:a16="http://schemas.microsoft.com/office/drawing/2014/main" id="{FA895345-EFD7-45CF-582C-415E763A6A0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14676"/>
          <a:stretch/>
        </p:blipFill>
        <p:spPr>
          <a:xfrm>
            <a:off x="6470804" y="3385222"/>
            <a:ext cx="5636733" cy="201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491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0707D-C450-89EA-889E-8B4EB06D1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Nearest neighbors search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B2521A-09D8-5490-0EF8-147C6054FF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&lt;NNS NNS NNS&gt;</a:t>
            </a:r>
          </a:p>
        </p:txBody>
      </p:sp>
    </p:spTree>
    <p:extLst>
      <p:ext uri="{BB962C8B-B14F-4D97-AF65-F5344CB8AC3E}">
        <p14:creationId xmlns:p14="http://schemas.microsoft.com/office/powerpoint/2010/main" val="42571082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F94112-40DF-B050-7627-FC62994C84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9EB1D-2CF1-1AE6-4376-07C207EED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Traversal (CUDA)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7FDE702-453F-1CEA-601B-21679B3E46CE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5389606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Single CTA</a:t>
            </a:r>
          </a:p>
          <a:p>
            <a:pPr lvl="1"/>
            <a:r>
              <a:rPr lang="en-US" dirty="0"/>
              <a:t>Each query maps to 1 CTA</a:t>
            </a:r>
          </a:p>
          <a:p>
            <a:pPr lvl="1"/>
            <a:r>
              <a:rPr lang="en-US" dirty="0"/>
              <a:t>1 kernel does all steps (0, 1, 2, 3)</a:t>
            </a:r>
          </a:p>
          <a:p>
            <a:pPr lvl="1"/>
            <a:r>
              <a:rPr lang="en-US" dirty="0"/>
              <a:t>Targets high perf in batched queries</a:t>
            </a:r>
          </a:p>
          <a:p>
            <a:r>
              <a:rPr lang="en-US" b="1" dirty="0"/>
              <a:t>Multi CTA</a:t>
            </a:r>
          </a:p>
          <a:p>
            <a:pPr lvl="1"/>
            <a:r>
              <a:rPr lang="en-US" dirty="0"/>
              <a:t>Each query maps to 1-100 CTA</a:t>
            </a:r>
          </a:p>
          <a:p>
            <a:pPr lvl="1"/>
            <a:r>
              <a:rPr lang="en-US" dirty="0"/>
              <a:t>Targets high perf in 1 query</a:t>
            </a:r>
          </a:p>
          <a:p>
            <a:pPr lvl="1"/>
            <a:r>
              <a:rPr lang="en-US" dirty="0"/>
              <a:t>Independent top-M per CTA</a:t>
            </a:r>
          </a:p>
          <a:p>
            <a:r>
              <a:rPr lang="en-US" b="1" dirty="0"/>
              <a:t>Determining M</a:t>
            </a:r>
            <a:r>
              <a:rPr lang="en-US" b="1" baseline="-25000" dirty="0"/>
              <a:t>T</a:t>
            </a:r>
            <a:r>
              <a:rPr lang="en-US" b="1" dirty="0"/>
              <a:t> and </a:t>
            </a:r>
            <a:r>
              <a:rPr lang="en-US" b="1" dirty="0" err="1"/>
              <a:t>b</a:t>
            </a:r>
            <a:r>
              <a:rPr lang="en-US" b="1" baseline="-25000" dirty="0" err="1"/>
              <a:t>T</a:t>
            </a:r>
            <a:endParaRPr lang="en-US" b="1" baseline="-25000" dirty="0"/>
          </a:p>
          <a:p>
            <a:pPr lvl="1"/>
            <a:r>
              <a:rPr lang="en-US" dirty="0"/>
              <a:t>M</a:t>
            </a:r>
            <a:r>
              <a:rPr lang="en-US" baseline="-25000" dirty="0"/>
              <a:t>T </a:t>
            </a:r>
            <a:r>
              <a:rPr lang="en-US" dirty="0"/>
              <a:t>= 512, = </a:t>
            </a:r>
            <a:r>
              <a:rPr lang="en-US" dirty="0" err="1"/>
              <a:t>b</a:t>
            </a:r>
            <a:r>
              <a:rPr lang="en-US" baseline="-25000" dirty="0" err="1"/>
              <a:t>T</a:t>
            </a:r>
            <a:r>
              <a:rPr lang="en-US" b="1" baseline="-25000" dirty="0"/>
              <a:t> </a:t>
            </a:r>
            <a:r>
              <a:rPr lang="en-US" dirty="0"/>
              <a:t>number of SM</a:t>
            </a:r>
          </a:p>
        </p:txBody>
      </p:sp>
      <p:pic>
        <p:nvPicPr>
          <p:cNvPr id="8" name="Picture 7" descr="A close-up of a memory card&#10;&#10;Description automatically generated">
            <a:extLst>
              <a:ext uri="{FF2B5EF4-FFF2-40B4-BE49-F238E27FC236}">
                <a16:creationId xmlns:a16="http://schemas.microsoft.com/office/drawing/2014/main" id="{6E74EFA7-EC24-18FE-ADD7-18F34A170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8624" y="0"/>
            <a:ext cx="1433376" cy="1080545"/>
          </a:xfrm>
          <a:prstGeom prst="rect">
            <a:avLst/>
          </a:prstGeom>
        </p:spPr>
      </p:pic>
      <p:pic>
        <p:nvPicPr>
          <p:cNvPr id="10" name="Picture 9" descr="A diagram of a graph&#10;&#10;Description automatically generated">
            <a:extLst>
              <a:ext uri="{FF2B5EF4-FFF2-40B4-BE49-F238E27FC236}">
                <a16:creationId xmlns:a16="http://schemas.microsoft.com/office/drawing/2014/main" id="{6001CBE6-BDC5-758C-1E84-1A9C5800AEF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4029"/>
          <a:stretch/>
        </p:blipFill>
        <p:spPr>
          <a:xfrm>
            <a:off x="6193880" y="1159503"/>
            <a:ext cx="5636733" cy="2027726"/>
          </a:xfrm>
          <a:prstGeom prst="rect">
            <a:avLst/>
          </a:prstGeom>
        </p:spPr>
      </p:pic>
      <p:pic>
        <p:nvPicPr>
          <p:cNvPr id="5" name="Picture 4" descr="A graph of different types of data&#10;&#10;Description automatically generated with medium confidence">
            <a:extLst>
              <a:ext uri="{FF2B5EF4-FFF2-40B4-BE49-F238E27FC236}">
                <a16:creationId xmlns:a16="http://schemas.microsoft.com/office/drawing/2014/main" id="{A13ECAD8-7379-C898-1B68-4E57453EFE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2494" y="3254697"/>
            <a:ext cx="6359506" cy="337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1011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92643B-BA1F-FF38-8166-52D38F287F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6F443-EB93-6388-4F51-2B4E5DDAC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0527A-E37D-99FB-4D5D-8854CB3537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&lt;aka search, fast … &gt;</a:t>
            </a:r>
          </a:p>
        </p:txBody>
      </p:sp>
    </p:spTree>
    <p:extLst>
      <p:ext uri="{BB962C8B-B14F-4D97-AF65-F5344CB8AC3E}">
        <p14:creationId xmlns:p14="http://schemas.microsoft.com/office/powerpoint/2010/main" val="27554884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91295-C08B-87FC-55CE-377942E08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F1442-52A2-3C65-001A-FBAF9A3636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GGNN, GANNS, </a:t>
            </a:r>
          </a:p>
          <a:p>
            <a:pPr lvl="1"/>
            <a:r>
              <a:rPr lang="en-US" dirty="0"/>
              <a:t>SOTA GPU implementation for </a:t>
            </a:r>
            <a:r>
              <a:rPr lang="en-US" dirty="0" err="1"/>
              <a:t>kNN</a:t>
            </a:r>
            <a:r>
              <a:rPr lang="en-US" dirty="0"/>
              <a:t> search</a:t>
            </a:r>
          </a:p>
          <a:p>
            <a:r>
              <a:rPr lang="en-US" b="1" dirty="0"/>
              <a:t>HNSW</a:t>
            </a:r>
          </a:p>
          <a:p>
            <a:pPr lvl="1"/>
            <a:r>
              <a:rPr lang="en-US" dirty="0"/>
              <a:t>SOTA CPU optimized </a:t>
            </a:r>
            <a:r>
              <a:rPr lang="en-US" dirty="0" err="1"/>
              <a:t>kNN</a:t>
            </a:r>
            <a:r>
              <a:rPr lang="en-US" dirty="0"/>
              <a:t> search</a:t>
            </a:r>
          </a:p>
          <a:p>
            <a:r>
              <a:rPr lang="en-US" b="1" dirty="0"/>
              <a:t>NSSG</a:t>
            </a:r>
          </a:p>
          <a:p>
            <a:pPr lvl="1"/>
            <a:r>
              <a:rPr lang="en-US" dirty="0"/>
              <a:t>Build graph like CARGA</a:t>
            </a:r>
          </a:p>
          <a:p>
            <a:pPr lvl="1"/>
            <a:r>
              <a:rPr lang="en-US" dirty="0"/>
              <a:t>Runs on CPU</a:t>
            </a:r>
          </a:p>
        </p:txBody>
      </p:sp>
      <p:pic>
        <p:nvPicPr>
          <p:cNvPr id="5" name="Picture 4" descr="A table with numbers and text&#10;&#10;Description automatically generated">
            <a:extLst>
              <a:ext uri="{FF2B5EF4-FFF2-40B4-BE49-F238E27FC236}">
                <a16:creationId xmlns:a16="http://schemas.microsoft.com/office/drawing/2014/main" id="{BE25D302-9A3B-1891-149C-601EC60C8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2418" y="3726258"/>
            <a:ext cx="6237284" cy="276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4706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9C4386-032B-89F5-CD19-8E0BF9E3D6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79955-C9D1-8277-F7F0-3E6B077FB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build time</a:t>
            </a:r>
          </a:p>
        </p:txBody>
      </p:sp>
      <p:pic>
        <p:nvPicPr>
          <p:cNvPr id="7" name="Content Placeholder 6" descr="A screenshot of a graph&#10;&#10;Description automatically generated">
            <a:extLst>
              <a:ext uri="{FF2B5EF4-FFF2-40B4-BE49-F238E27FC236}">
                <a16:creationId xmlns:a16="http://schemas.microsoft.com/office/drawing/2014/main" id="{F40FB736-3A94-5C70-206C-EEFBA7858B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68721" y="1690688"/>
            <a:ext cx="7131359" cy="4351338"/>
          </a:xfr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16DE406-C376-8060-6D39-76FAF0DFC292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473228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CARGA builds graph very fast</a:t>
            </a:r>
          </a:p>
          <a:p>
            <a:pPr lvl="1"/>
            <a:r>
              <a:rPr lang="en-US" dirty="0"/>
              <a:t>1.1x – 27x faster than the baselines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0930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1F4B48-5330-57AC-49A3-FA2CB6A917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99DB5-7F41-04C1-72EE-C143DBDEF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quality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4662CAF-0B8B-5DCC-D5C0-46692B4A50A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473228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CARGA builds graph very fast</a:t>
            </a:r>
          </a:p>
          <a:p>
            <a:r>
              <a:rPr lang="en-US" b="1" dirty="0"/>
              <a:t>CARGA’s graph has good quality</a:t>
            </a:r>
          </a:p>
          <a:p>
            <a:pPr lvl="1"/>
            <a:r>
              <a:rPr lang="en-US" dirty="0"/>
              <a:t>All tested with NSSG search</a:t>
            </a:r>
          </a:p>
          <a:p>
            <a:pPr lvl="1"/>
            <a:r>
              <a:rPr lang="en-US" dirty="0"/>
              <a:t>High QPS vs. Recall</a:t>
            </a:r>
          </a:p>
          <a:p>
            <a:pPr lvl="1"/>
            <a:endParaRPr lang="en-US" dirty="0"/>
          </a:p>
        </p:txBody>
      </p:sp>
      <p:pic>
        <p:nvPicPr>
          <p:cNvPr id="6" name="Picture 5" descr="A graph of different types of data&#10;&#10;Description automatically generated with medium confidence">
            <a:extLst>
              <a:ext uri="{FF2B5EF4-FFF2-40B4-BE49-F238E27FC236}">
                <a16:creationId xmlns:a16="http://schemas.microsoft.com/office/drawing/2014/main" id="{1FC97414-D0E8-C1CB-81BB-DCE0CC446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7927" y="2247836"/>
            <a:ext cx="6704073" cy="350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7846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7B39DA-A160-024A-84D4-59D8DD74ED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6547F-C375-EED6-32EB-9109F4A6E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performance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C7C5C71-2C2A-2076-30B9-2C759B8772D2}"/>
              </a:ext>
            </a:extLst>
          </p:cNvPr>
          <p:cNvSpPr txBox="1">
            <a:spLocks/>
          </p:cNvSpPr>
          <p:nvPr/>
        </p:nvSpPr>
        <p:spPr>
          <a:xfrm>
            <a:off x="781113" y="1857539"/>
            <a:ext cx="470576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CARGA builds graph very fast, and with good quality</a:t>
            </a:r>
          </a:p>
          <a:p>
            <a:r>
              <a:rPr lang="en-US" b="1" dirty="0"/>
              <a:t>Large-batch performance</a:t>
            </a:r>
          </a:p>
          <a:p>
            <a:pPr lvl="1"/>
            <a:r>
              <a:rPr lang="en-US" dirty="0"/>
              <a:t>CAGRA use single-CTA</a:t>
            </a:r>
          </a:p>
          <a:p>
            <a:pPr lvl="1"/>
            <a:r>
              <a:rPr lang="en-US" u="sng" dirty="0"/>
              <a:t>33 - 77x </a:t>
            </a:r>
            <a:r>
              <a:rPr lang="en-US" dirty="0"/>
              <a:t>faster than CPU-based schemes</a:t>
            </a:r>
          </a:p>
          <a:p>
            <a:pPr lvl="1"/>
            <a:r>
              <a:rPr lang="en-US" u="sng" dirty="0"/>
              <a:t>3.8x – 8.8x </a:t>
            </a:r>
            <a:r>
              <a:rPr lang="en-US" dirty="0"/>
              <a:t>faster than GPU-based schemes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 descr="A group of graphs with numbers&#10;&#10;Description automatically generated">
            <a:extLst>
              <a:ext uri="{FF2B5EF4-FFF2-40B4-BE49-F238E27FC236}">
                <a16:creationId xmlns:a16="http://schemas.microsoft.com/office/drawing/2014/main" id="{F7210ACF-D457-946C-C3AE-CD71178225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880" y="1573541"/>
            <a:ext cx="6705120" cy="491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7719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0E64F6-F0AD-6E8A-05F2-B529FDF41E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026BC-73D4-9446-CCAB-6B8BAE2AB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performance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1A23453-9DC9-3806-13E6-6BF7BFFE4D5F}"/>
              </a:ext>
            </a:extLst>
          </p:cNvPr>
          <p:cNvSpPr txBox="1">
            <a:spLocks/>
          </p:cNvSpPr>
          <p:nvPr/>
        </p:nvSpPr>
        <p:spPr>
          <a:xfrm>
            <a:off x="781113" y="1857539"/>
            <a:ext cx="470576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CARGA builds graph very fast, and with good quality</a:t>
            </a:r>
          </a:p>
          <a:p>
            <a:r>
              <a:rPr lang="en-US" b="1" dirty="0"/>
              <a:t>Large-batch performance</a:t>
            </a:r>
          </a:p>
          <a:p>
            <a:r>
              <a:rPr lang="en-US" b="1" dirty="0"/>
              <a:t>Single-query performance</a:t>
            </a:r>
          </a:p>
          <a:p>
            <a:pPr lvl="1"/>
            <a:r>
              <a:rPr lang="en-US" dirty="0"/>
              <a:t>GPU-based scheme usually perform poorly (GGNN, GANNS)</a:t>
            </a:r>
          </a:p>
        </p:txBody>
      </p:sp>
      <p:pic>
        <p:nvPicPr>
          <p:cNvPr id="5" name="Picture 4" descr="A group of graphs with numbers&#10;&#10;Description automatically generated">
            <a:extLst>
              <a:ext uri="{FF2B5EF4-FFF2-40B4-BE49-F238E27FC236}">
                <a16:creationId xmlns:a16="http://schemas.microsoft.com/office/drawing/2014/main" id="{8AD5741D-1C42-A224-9696-2CA6A8FC6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880" y="1498842"/>
            <a:ext cx="6705120" cy="49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2395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899A7F-7261-AE96-95D4-E59F1F30C9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984E7-737A-4EB0-5B31-A6CF95DB4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performance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F2B2145-54C0-F02A-0BE9-13390A6CC965}"/>
              </a:ext>
            </a:extLst>
          </p:cNvPr>
          <p:cNvSpPr txBox="1">
            <a:spLocks/>
          </p:cNvSpPr>
          <p:nvPr/>
        </p:nvSpPr>
        <p:spPr>
          <a:xfrm>
            <a:off x="781113" y="1857539"/>
            <a:ext cx="531488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Large dataset</a:t>
            </a:r>
          </a:p>
          <a:p>
            <a:pPr lvl="1"/>
            <a:r>
              <a:rPr lang="en-US" dirty="0"/>
              <a:t>Build time scales linearly</a:t>
            </a:r>
          </a:p>
          <a:p>
            <a:pPr lvl="1"/>
            <a:r>
              <a:rPr lang="en-US" dirty="0"/>
              <a:t>Performance drops slightly</a:t>
            </a:r>
          </a:p>
          <a:p>
            <a:pPr lvl="2"/>
            <a:r>
              <a:rPr lang="en-US" dirty="0"/>
              <a:t>DEEP-100M</a:t>
            </a:r>
          </a:p>
          <a:p>
            <a:r>
              <a:rPr lang="en-US" b="1" dirty="0"/>
              <a:t>What if GPU mem can’t fit anymore</a:t>
            </a:r>
          </a:p>
          <a:p>
            <a:pPr lvl="1"/>
            <a:r>
              <a:rPr lang="en-US" dirty="0"/>
              <a:t>Authors suggest that CARGA can scale to multiple devices</a:t>
            </a:r>
          </a:p>
        </p:txBody>
      </p:sp>
      <p:pic>
        <p:nvPicPr>
          <p:cNvPr id="4" name="Picture 3" descr="A graph of different sizes and colors&#10;&#10;Description automatically generated with medium confidence">
            <a:extLst>
              <a:ext uri="{FF2B5EF4-FFF2-40B4-BE49-F238E27FC236}">
                <a16:creationId xmlns:a16="http://schemas.microsoft.com/office/drawing/2014/main" id="{06FEDCC7-C782-25E7-5FC4-923F38ECFE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44"/>
          <a:stretch/>
        </p:blipFill>
        <p:spPr>
          <a:xfrm>
            <a:off x="6401323" y="3624317"/>
            <a:ext cx="5643531" cy="3233683"/>
          </a:xfrm>
          <a:prstGeom prst="rect">
            <a:avLst/>
          </a:prstGeom>
        </p:spPr>
      </p:pic>
      <p:pic>
        <p:nvPicPr>
          <p:cNvPr id="7" name="Picture 6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77A1B9C2-6667-7B10-1130-1D07FC7E55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8522" y="1377348"/>
            <a:ext cx="5669131" cy="224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6362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DF026-DDAE-0F90-FE8B-9FAC713F9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BF7F2-7412-1A8C-40B5-1E57D9549B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CAGRA</a:t>
            </a:r>
          </a:p>
          <a:p>
            <a:r>
              <a:rPr lang="en-US" b="1" dirty="0"/>
              <a:t>Builds a GPU friendly graph on-top of </a:t>
            </a:r>
            <a:r>
              <a:rPr lang="en-US" b="1" dirty="0" err="1"/>
              <a:t>kNN</a:t>
            </a:r>
            <a:endParaRPr lang="en-US" b="1" dirty="0"/>
          </a:p>
          <a:p>
            <a:pPr lvl="1"/>
            <a:r>
              <a:rPr lang="en-US" dirty="0"/>
              <a:t>Fast</a:t>
            </a:r>
          </a:p>
          <a:p>
            <a:pPr lvl="1"/>
            <a:r>
              <a:rPr lang="en-US" dirty="0"/>
              <a:t>Good quality (low CC, high 2-hop node count)</a:t>
            </a:r>
          </a:p>
          <a:p>
            <a:r>
              <a:rPr lang="en-US" b="1" dirty="0"/>
              <a:t>Use a GPU friendly searching scheme</a:t>
            </a:r>
          </a:p>
          <a:p>
            <a:pPr lvl="1"/>
            <a:r>
              <a:rPr lang="en-US" dirty="0"/>
              <a:t>Optimized for single-query (multi-CTA)</a:t>
            </a:r>
          </a:p>
          <a:p>
            <a:pPr lvl="1"/>
            <a:r>
              <a:rPr lang="en-US" dirty="0"/>
              <a:t>Optimized for large-batch (single-CTA)</a:t>
            </a:r>
          </a:p>
          <a:p>
            <a:r>
              <a:rPr lang="en-US" b="1" dirty="0"/>
              <a:t>Overall performance</a:t>
            </a:r>
          </a:p>
          <a:p>
            <a:pPr lvl="1"/>
            <a:r>
              <a:rPr lang="en-US" dirty="0"/>
              <a:t>Splendid </a:t>
            </a:r>
          </a:p>
        </p:txBody>
      </p:sp>
    </p:spTree>
    <p:extLst>
      <p:ext uri="{BB962C8B-B14F-4D97-AF65-F5344CB8AC3E}">
        <p14:creationId xmlns:p14="http://schemas.microsoft.com/office/powerpoint/2010/main" val="14361295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9C023-198C-A827-4E81-C0C2AAE3C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554ACD-3C66-3ECB-9DC9-A12F90B54A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&lt;In my opinion&gt; </a:t>
            </a:r>
          </a:p>
        </p:txBody>
      </p:sp>
    </p:spTree>
    <p:extLst>
      <p:ext uri="{BB962C8B-B14F-4D97-AF65-F5344CB8AC3E}">
        <p14:creationId xmlns:p14="http://schemas.microsoft.com/office/powerpoint/2010/main" val="2969926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9B6DC2-C510-93D9-0F06-556DD8B27F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58A0B-CB01-A46D-7C85-B531FE7F5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Nearest Neighbor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8AD6B-1DA8-026C-5899-1BC521588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63207" cy="4351338"/>
          </a:xfrm>
        </p:spPr>
        <p:txBody>
          <a:bodyPr/>
          <a:lstStyle/>
          <a:p>
            <a:r>
              <a:rPr lang="en-US" b="1" dirty="0"/>
              <a:t>Given a point (vector)</a:t>
            </a:r>
          </a:p>
          <a:p>
            <a:pPr lvl="1"/>
            <a:r>
              <a:rPr lang="en-US" dirty="0"/>
              <a:t>Find the closest K points</a:t>
            </a:r>
          </a:p>
          <a:p>
            <a:pPr lvl="2"/>
            <a:r>
              <a:rPr lang="en-US" dirty="0"/>
              <a:t>L2 norm</a:t>
            </a:r>
          </a:p>
          <a:p>
            <a:r>
              <a:rPr lang="en-US" b="1" dirty="0"/>
              <a:t>K-NNS:</a:t>
            </a:r>
            <a:endParaRPr lang="en-US" dirty="0"/>
          </a:p>
          <a:p>
            <a:pPr lvl="1"/>
            <a:r>
              <a:rPr lang="en-US" dirty="0"/>
              <a:t>Naïve approach:</a:t>
            </a:r>
          </a:p>
          <a:p>
            <a:pPr lvl="2"/>
            <a:r>
              <a:rPr lang="en-US" dirty="0"/>
              <a:t>Calculate L2 norm for a given query to all nodes</a:t>
            </a:r>
          </a:p>
          <a:p>
            <a:pPr lvl="1"/>
            <a:r>
              <a:rPr lang="en-US" u="sng" dirty="0"/>
              <a:t>Graph-based</a:t>
            </a:r>
          </a:p>
          <a:p>
            <a:pPr lvl="2"/>
            <a:r>
              <a:rPr lang="en-US" dirty="0"/>
              <a:t>Build a proximity graph, then traverse it to find K nearest points </a:t>
            </a:r>
          </a:p>
        </p:txBody>
      </p:sp>
      <p:pic>
        <p:nvPicPr>
          <p:cNvPr id="4" name="Picture 4" descr="A search example of our secure HNSW graph. | Download Scientific Diagram">
            <a:extLst>
              <a:ext uri="{FF2B5EF4-FFF2-40B4-BE49-F238E27FC236}">
                <a16:creationId xmlns:a16="http://schemas.microsoft.com/office/drawing/2014/main" id="{F81FC487-C9E2-7B9B-DA4B-3C3FB726B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054" y="1500078"/>
            <a:ext cx="4966139" cy="5242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0444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35C4F-FD8D-AA89-2BB0-B446C3B8E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 / Cons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06A41-1B08-F12C-A6B1-8F136E2DA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Pros</a:t>
            </a:r>
          </a:p>
          <a:p>
            <a:pPr lvl="1"/>
            <a:r>
              <a:rPr lang="en-US" dirty="0"/>
              <a:t>Build GPU-optimized graph from ground up.</a:t>
            </a:r>
          </a:p>
          <a:p>
            <a:pPr lvl="1"/>
            <a:r>
              <a:rPr lang="en-US" dirty="0"/>
              <a:t>The optimization is generalizable to most if not all graphs.</a:t>
            </a:r>
          </a:p>
          <a:p>
            <a:pPr lvl="1"/>
            <a:r>
              <a:rPr lang="en-US" dirty="0"/>
              <a:t>The performance of CAGRA is exceptional!</a:t>
            </a:r>
          </a:p>
          <a:p>
            <a:r>
              <a:rPr lang="en-US" b="1" dirty="0"/>
              <a:t>Cons</a:t>
            </a:r>
          </a:p>
          <a:p>
            <a:pPr lvl="1"/>
            <a:r>
              <a:rPr lang="en-US" dirty="0"/>
              <a:t>Although well-justified, some parameters needs manual tunning.</a:t>
            </a:r>
          </a:p>
          <a:p>
            <a:pPr lvl="2"/>
            <a:r>
              <a:rPr lang="en-US" u="sng" dirty="0"/>
              <a:t>The decision of using single-CTA vs. multiple-CTA</a:t>
            </a:r>
          </a:p>
          <a:p>
            <a:pPr lvl="2"/>
            <a:r>
              <a:rPr lang="en-US" u="sng" dirty="0"/>
              <a:t>Dimension “d”, team size, is also empirically determined</a:t>
            </a:r>
          </a:p>
          <a:p>
            <a:pPr lvl="1"/>
            <a:r>
              <a:rPr lang="en-US" dirty="0"/>
              <a:t>Some of the design assumption are limited to the current generation of hardware</a:t>
            </a:r>
          </a:p>
          <a:p>
            <a:r>
              <a:rPr lang="en-US" b="1" dirty="0"/>
              <a:t>Questions</a:t>
            </a:r>
          </a:p>
          <a:p>
            <a:pPr lvl="1"/>
            <a:r>
              <a:rPr lang="en-US" dirty="0"/>
              <a:t>GPU memory size &lt; CPU memory size, will there be a limit in CARGA performance when the dataset’s size grows further?</a:t>
            </a:r>
          </a:p>
        </p:txBody>
      </p:sp>
    </p:spTree>
    <p:extLst>
      <p:ext uri="{BB962C8B-B14F-4D97-AF65-F5344CB8AC3E}">
        <p14:creationId xmlns:p14="http://schemas.microsoft.com/office/powerpoint/2010/main" val="9323772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61DC7E1-DDD8-0DAA-6F03-97B3F393E2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35A3C-2498-88F8-B5D6-C72CEDF42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 / CUDA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BD5D50-B22E-CEEB-1F28-3177151D49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UIUC </a:t>
            </a:r>
            <a:r>
              <a:rPr lang="en-US" dirty="0" err="1"/>
              <a:t>fauculty</a:t>
            </a:r>
            <a:r>
              <a:rPr lang="en-US" dirty="0"/>
              <a:t> Wen-</a:t>
            </a:r>
            <a:r>
              <a:rPr lang="en-US" dirty="0" err="1"/>
              <a:t>mei</a:t>
            </a:r>
            <a:r>
              <a:rPr lang="en-US" dirty="0"/>
              <a:t> </a:t>
            </a:r>
            <a:r>
              <a:rPr lang="en-US" dirty="0" err="1"/>
              <a:t>Hwu</a:t>
            </a:r>
            <a:r>
              <a:rPr lang="en-US" dirty="0"/>
              <a:t> wrote the CUDA textbook</a:t>
            </a:r>
          </a:p>
        </p:txBody>
      </p:sp>
    </p:spTree>
    <p:extLst>
      <p:ext uri="{BB962C8B-B14F-4D97-AF65-F5344CB8AC3E}">
        <p14:creationId xmlns:p14="http://schemas.microsoft.com/office/powerpoint/2010/main" val="29928096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81801-E409-D500-69EF-CC43BC8C0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3D473D-3D0F-3A56-DD3F-9D823AD58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6666186" cy="4743337"/>
          </a:xfrm>
        </p:spPr>
        <p:txBody>
          <a:bodyPr>
            <a:normAutofit/>
          </a:bodyPr>
          <a:lstStyle/>
          <a:p>
            <a:r>
              <a:rPr lang="en-US" b="1" dirty="0"/>
              <a:t>SIMT</a:t>
            </a:r>
          </a:p>
          <a:p>
            <a:pPr lvl="1"/>
            <a:r>
              <a:rPr lang="en-US" dirty="0"/>
              <a:t>Single-instruction multi-threading</a:t>
            </a: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Grid</a:t>
            </a:r>
          </a:p>
          <a:p>
            <a:pPr lvl="1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CTA</a:t>
            </a:r>
            <a:endParaRPr lang="en-US" dirty="0"/>
          </a:p>
          <a:p>
            <a:pPr lvl="2"/>
            <a:r>
              <a:rPr lang="en-US" dirty="0"/>
              <a:t>&lt; 32x 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Wrap</a:t>
            </a:r>
            <a:endParaRPr lang="en-US" dirty="0"/>
          </a:p>
          <a:p>
            <a:pPr lvl="3"/>
            <a:r>
              <a:rPr lang="en-US" dirty="0"/>
              <a:t>32x 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Threads</a:t>
            </a:r>
            <a:endParaRPr lang="en-US" dirty="0"/>
          </a:p>
          <a:p>
            <a:r>
              <a:rPr lang="en-US" b="1" dirty="0"/>
              <a:t>Terminology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CTA = Cooperative Thread Array</a:t>
            </a:r>
          </a:p>
          <a:p>
            <a:pPr lvl="1"/>
            <a:r>
              <a:rPr lang="en-US" dirty="0"/>
              <a:t>SM = Streaming multiprocessor</a:t>
            </a:r>
          </a:p>
          <a:p>
            <a:pPr lvl="1"/>
            <a:r>
              <a:rPr lang="en-US" dirty="0"/>
              <a:t>Wrap = Threads with same instructions</a:t>
            </a:r>
          </a:p>
          <a:p>
            <a:pPr lvl="1"/>
            <a:r>
              <a:rPr lang="en-US" dirty="0"/>
              <a:t>Threads = CUDA instructions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E178C8D-57E5-7AD9-EECA-A0E605929994}"/>
              </a:ext>
            </a:extLst>
          </p:cNvPr>
          <p:cNvSpPr txBox="1">
            <a:spLocks/>
          </p:cNvSpPr>
          <p:nvPr/>
        </p:nvSpPr>
        <p:spPr>
          <a:xfrm>
            <a:off x="6818586" y="2696287"/>
            <a:ext cx="537341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Global memory (device mem)</a:t>
            </a:r>
          </a:p>
          <a:p>
            <a:pPr lvl="1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Share memory (Cluster / CTA)</a:t>
            </a:r>
            <a:endParaRPr lang="en-US" dirty="0"/>
          </a:p>
          <a:p>
            <a:pPr lvl="2"/>
            <a:r>
              <a:rPr lang="en-US" dirty="0"/>
              <a:t>Local memory</a:t>
            </a:r>
          </a:p>
          <a:p>
            <a:pPr lvl="3"/>
            <a:r>
              <a:rPr lang="en-US" dirty="0"/>
              <a:t>Register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74A493A-9ECF-9806-752E-A78B0229DC69}"/>
              </a:ext>
            </a:extLst>
          </p:cNvPr>
          <p:cNvCxnSpPr>
            <a:cxnSpLocks/>
          </p:cNvCxnSpPr>
          <p:nvPr/>
        </p:nvCxnSpPr>
        <p:spPr>
          <a:xfrm flipH="1">
            <a:off x="2154620" y="2932387"/>
            <a:ext cx="4572000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6AEC55C-2563-294F-29EC-F9B7C95EA924}"/>
              </a:ext>
            </a:extLst>
          </p:cNvPr>
          <p:cNvCxnSpPr>
            <a:cxnSpLocks/>
          </p:cNvCxnSpPr>
          <p:nvPr/>
        </p:nvCxnSpPr>
        <p:spPr>
          <a:xfrm flipH="1">
            <a:off x="2322786" y="3347545"/>
            <a:ext cx="4572000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25DA2C2-6736-155D-2D5C-A04A3EF5F888}"/>
              </a:ext>
            </a:extLst>
          </p:cNvPr>
          <p:cNvCxnSpPr>
            <a:cxnSpLocks/>
          </p:cNvCxnSpPr>
          <p:nvPr/>
        </p:nvCxnSpPr>
        <p:spPr>
          <a:xfrm flipH="1">
            <a:off x="3447394" y="3752192"/>
            <a:ext cx="3951889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D7693D0-CD29-04BF-C3A2-1E4069EFD53A}"/>
              </a:ext>
            </a:extLst>
          </p:cNvPr>
          <p:cNvCxnSpPr>
            <a:cxnSpLocks/>
          </p:cNvCxnSpPr>
          <p:nvPr/>
        </p:nvCxnSpPr>
        <p:spPr>
          <a:xfrm flipH="1">
            <a:off x="3894084" y="4072758"/>
            <a:ext cx="3788978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5577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A8B57-30D0-9F7F-1D57-10742B0C1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</a:t>
            </a:r>
          </a:p>
        </p:txBody>
      </p:sp>
      <p:pic>
        <p:nvPicPr>
          <p:cNvPr id="1026" name="Picture 2" descr="Memory Hierarchy">
            <a:extLst>
              <a:ext uri="{FF2B5EF4-FFF2-40B4-BE49-F238E27FC236}">
                <a16:creationId xmlns:a16="http://schemas.microsoft.com/office/drawing/2014/main" id="{F6CC0249-24B5-B864-6E47-19A7F2EDD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857" y="103983"/>
            <a:ext cx="9607143" cy="6650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2978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86E15-6618-BF49-7A38-384CD3425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B7C478A-6CCF-C79C-544E-0EEFB36F2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798" y="12700"/>
            <a:ext cx="679450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710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26858-C78D-512C-BB78-B45CB9E68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Nearest Neighbor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749AD-4CE9-B159-05DC-BCAAC24EF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29409" cy="4667250"/>
          </a:xfrm>
        </p:spPr>
        <p:txBody>
          <a:bodyPr>
            <a:normAutofit/>
          </a:bodyPr>
          <a:lstStyle/>
          <a:p>
            <a:r>
              <a:rPr lang="en-US" b="1" dirty="0"/>
              <a:t>Given a point (vector)</a:t>
            </a:r>
          </a:p>
          <a:p>
            <a:pPr lvl="1"/>
            <a:r>
              <a:rPr lang="en-US" dirty="0"/>
              <a:t>Find the closest K points</a:t>
            </a:r>
          </a:p>
          <a:p>
            <a:pPr lvl="2"/>
            <a:r>
              <a:rPr lang="en-US" dirty="0"/>
              <a:t>L2 norm</a:t>
            </a:r>
          </a:p>
          <a:p>
            <a:r>
              <a:rPr lang="en-US" b="1" dirty="0"/>
              <a:t>Approximate (ANNS)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A trade off between QPS &amp; Recall</a:t>
            </a:r>
          </a:p>
          <a:p>
            <a:pPr lvl="1"/>
            <a:r>
              <a:rPr lang="en-US" dirty="0"/>
              <a:t>Notation:</a:t>
            </a:r>
          </a:p>
          <a:p>
            <a:pPr lvl="2"/>
            <a:r>
              <a:rPr lang="en-US" dirty="0"/>
              <a:t>k-NNS</a:t>
            </a:r>
          </a:p>
          <a:p>
            <a:pPr lvl="2"/>
            <a:r>
              <a:rPr lang="en-US" dirty="0"/>
              <a:t>Recall @ 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5835AF-B97B-70E6-18AE-8E882D6B7C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7609" y="4017052"/>
            <a:ext cx="4343398" cy="591113"/>
          </a:xfrm>
          <a:prstGeom prst="rect">
            <a:avLst/>
          </a:prstGeom>
        </p:spPr>
      </p:pic>
      <p:pic>
        <p:nvPicPr>
          <p:cNvPr id="7" name="Picture 6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C056FABF-B380-63FA-2B6C-CF7E85E3D6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4180" y="1960562"/>
            <a:ext cx="4059620" cy="192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249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F4D62-B816-6574-D2E7-6B8DC7EFD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this hard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143324-B3C9-D253-123D-CF1981710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Graph-based k-NNS</a:t>
            </a:r>
          </a:p>
          <a:p>
            <a:pPr lvl="1"/>
            <a:r>
              <a:rPr lang="en-US" dirty="0"/>
              <a:t>Constructing the graph</a:t>
            </a:r>
          </a:p>
          <a:p>
            <a:pPr lvl="1"/>
            <a:r>
              <a:rPr lang="en-US" dirty="0"/>
              <a:t>Searching for k nearest neighbors</a:t>
            </a:r>
          </a:p>
          <a:p>
            <a:r>
              <a:rPr lang="en-US" b="1" dirty="0"/>
              <a:t>SONG </a:t>
            </a:r>
          </a:p>
          <a:p>
            <a:pPr lvl="1"/>
            <a:r>
              <a:rPr lang="en-US" dirty="0"/>
              <a:t>The first GPU-based graph search</a:t>
            </a:r>
          </a:p>
          <a:p>
            <a:r>
              <a:rPr lang="en-US" b="1" dirty="0"/>
              <a:t>GANNS &amp; GGNN</a:t>
            </a:r>
          </a:p>
          <a:p>
            <a:pPr lvl="1"/>
            <a:r>
              <a:rPr lang="en-US" dirty="0"/>
              <a:t>GPU-friendly graph construction &amp; search</a:t>
            </a:r>
          </a:p>
          <a:p>
            <a:r>
              <a:rPr lang="en-US" b="1" dirty="0"/>
              <a:t>But</a:t>
            </a:r>
          </a:p>
          <a:p>
            <a:pPr lvl="1"/>
            <a:r>
              <a:rPr lang="en-US" dirty="0"/>
              <a:t>They all builds on existing graph designed for CPU</a:t>
            </a:r>
          </a:p>
          <a:p>
            <a:pPr lvl="1"/>
            <a:r>
              <a:rPr lang="en-US" dirty="0"/>
              <a:t>They are not designed for single-query</a:t>
            </a:r>
          </a:p>
          <a:p>
            <a:pPr lvl="2"/>
            <a:r>
              <a:rPr lang="en-US" dirty="0"/>
              <a:t>Needs large batch of query to saturate the GPU computing power</a:t>
            </a:r>
          </a:p>
        </p:txBody>
      </p:sp>
    </p:spTree>
    <p:extLst>
      <p:ext uri="{BB962C8B-B14F-4D97-AF65-F5344CB8AC3E}">
        <p14:creationId xmlns:p14="http://schemas.microsoft.com/office/powerpoint/2010/main" val="948546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EEF03-1057-2E32-F85A-25C473074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paper (CAGRA)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99F72-0670-7455-B15B-3E21991236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C</a:t>
            </a:r>
            <a:r>
              <a:rPr lang="en-US" b="1" dirty="0"/>
              <a:t>uda </a:t>
            </a:r>
            <a:r>
              <a:rPr lang="en-US" b="1" u="sng" dirty="0"/>
              <a:t>A</a:t>
            </a:r>
            <a:r>
              <a:rPr lang="en-US" b="1" dirty="0"/>
              <a:t>nns </a:t>
            </a:r>
            <a:r>
              <a:rPr lang="en-US" b="1" u="sng" dirty="0" err="1"/>
              <a:t>GRA</a:t>
            </a:r>
            <a:r>
              <a:rPr lang="en-US" b="1" dirty="0" err="1"/>
              <a:t>ph</a:t>
            </a:r>
            <a:r>
              <a:rPr lang="en-US" b="1" dirty="0"/>
              <a:t>-based </a:t>
            </a:r>
          </a:p>
          <a:p>
            <a:r>
              <a:rPr lang="en-US" b="1" dirty="0"/>
              <a:t>Design a graph that’s optimized for CUDA</a:t>
            </a:r>
          </a:p>
          <a:p>
            <a:pPr lvl="1"/>
            <a:r>
              <a:rPr lang="en-US" dirty="0"/>
              <a:t>Instead of optimizing existing graph for CUDA</a:t>
            </a:r>
          </a:p>
          <a:p>
            <a:r>
              <a:rPr lang="en-US" b="1" dirty="0"/>
              <a:t>Goal</a:t>
            </a:r>
          </a:p>
          <a:p>
            <a:pPr lvl="1"/>
            <a:r>
              <a:rPr lang="en-US" dirty="0"/>
              <a:t>Fast graph build</a:t>
            </a:r>
          </a:p>
          <a:p>
            <a:pPr lvl="1"/>
            <a:r>
              <a:rPr lang="en-US" dirty="0"/>
              <a:t>High graph search quality</a:t>
            </a:r>
          </a:p>
          <a:p>
            <a:pPr lvl="1"/>
            <a:r>
              <a:rPr lang="en-US" dirty="0"/>
              <a:t>High performance in both</a:t>
            </a:r>
          </a:p>
          <a:p>
            <a:pPr lvl="2"/>
            <a:r>
              <a:rPr lang="en-US" dirty="0"/>
              <a:t>Single-query</a:t>
            </a:r>
          </a:p>
          <a:p>
            <a:pPr lvl="2"/>
            <a:r>
              <a:rPr lang="en-US" dirty="0"/>
              <a:t>Large-batch</a:t>
            </a:r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319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83F62-24E5-945C-35CE-185B78774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CAGRA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8605C5-9C7B-BFC3-27C4-5C92458980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&lt;GPU optimized graph construction &amp; traversal&gt;</a:t>
            </a:r>
          </a:p>
        </p:txBody>
      </p:sp>
    </p:spTree>
    <p:extLst>
      <p:ext uri="{BB962C8B-B14F-4D97-AF65-F5344CB8AC3E}">
        <p14:creationId xmlns:p14="http://schemas.microsoft.com/office/powerpoint/2010/main" val="4009640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48B3EB-D30D-9B0D-B9DB-D5BFD0D4BF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7D637-D8BD-FD38-2BDF-3C33BBFF6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construction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4817F2-91D2-3CE7-3338-DA908E3812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&lt;Building the graph, fast &amp; good … &gt;</a:t>
            </a:r>
          </a:p>
        </p:txBody>
      </p:sp>
    </p:spTree>
    <p:extLst>
      <p:ext uri="{BB962C8B-B14F-4D97-AF65-F5344CB8AC3E}">
        <p14:creationId xmlns:p14="http://schemas.microsoft.com/office/powerpoint/2010/main" val="5074084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3469</TotalTime>
  <Words>1355</Words>
  <Application>Microsoft Macintosh PowerPoint</Application>
  <PresentationFormat>Widescreen</PresentationFormat>
  <Paragraphs>316</Paragraphs>
  <Slides>44</Slides>
  <Notes>1</Notes>
  <HiddenSlides>6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Aptos</vt:lpstr>
      <vt:lpstr>Aptos Display</vt:lpstr>
      <vt:lpstr>Arial</vt:lpstr>
      <vt:lpstr>Office Theme</vt:lpstr>
      <vt:lpstr>CAGRA: Highly Parallel Graph Construction and Approximate Nearest Neighbor Search for GPUs</vt:lpstr>
      <vt:lpstr>Agenda</vt:lpstr>
      <vt:lpstr>Nearest neighbors search</vt:lpstr>
      <vt:lpstr>Approximate Nearest Neighbor Search</vt:lpstr>
      <vt:lpstr>Approximate Nearest Neighbor Search</vt:lpstr>
      <vt:lpstr>Why is this hard</vt:lpstr>
      <vt:lpstr>This paper (CAGRA)</vt:lpstr>
      <vt:lpstr>CAGRA</vt:lpstr>
      <vt:lpstr>Graph construction</vt:lpstr>
      <vt:lpstr>CAGRA graph</vt:lpstr>
      <vt:lpstr>Building CAGRA graph</vt:lpstr>
      <vt:lpstr>Building CAGRA graph</vt:lpstr>
      <vt:lpstr>NN-Descent</vt:lpstr>
      <vt:lpstr>Building CAGRA graph</vt:lpstr>
      <vt:lpstr>Building CAGRA graph</vt:lpstr>
      <vt:lpstr>Building CAGRA graph</vt:lpstr>
      <vt:lpstr>Building CAGRA graph</vt:lpstr>
      <vt:lpstr>Building CAGRA graph</vt:lpstr>
      <vt:lpstr>CARGA quality</vt:lpstr>
      <vt:lpstr>CARGA quality</vt:lpstr>
      <vt:lpstr>Graph traversal</vt:lpstr>
      <vt:lpstr>Traversal</vt:lpstr>
      <vt:lpstr>Traversal</vt:lpstr>
      <vt:lpstr>Traversal</vt:lpstr>
      <vt:lpstr>Traversal</vt:lpstr>
      <vt:lpstr>GPU</vt:lpstr>
      <vt:lpstr>GPU</vt:lpstr>
      <vt:lpstr>Traversal (CUDA)</vt:lpstr>
      <vt:lpstr>Traversal (CUDA)</vt:lpstr>
      <vt:lpstr>Traversal (CUDA)</vt:lpstr>
      <vt:lpstr>Evaluation</vt:lpstr>
      <vt:lpstr>Baselines</vt:lpstr>
      <vt:lpstr>Graph build time</vt:lpstr>
      <vt:lpstr>Graph quality</vt:lpstr>
      <vt:lpstr>Overall performance</vt:lpstr>
      <vt:lpstr>Overall performance</vt:lpstr>
      <vt:lpstr>Overall performance</vt:lpstr>
      <vt:lpstr>Conclusion</vt:lpstr>
      <vt:lpstr>IMO</vt:lpstr>
      <vt:lpstr>Pros / Cons</vt:lpstr>
      <vt:lpstr>GPU / CUDA</vt:lpstr>
      <vt:lpstr>GPU</vt:lpstr>
      <vt:lpstr>GPU</vt:lpstr>
      <vt:lpstr>GPU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Sun, Simon</dc:creator>
  <cp:lastModifiedBy>Sun, Simon</cp:lastModifiedBy>
  <cp:revision>8</cp:revision>
  <dcterms:created xsi:type="dcterms:W3CDTF">2024-11-12T20:30:04Z</dcterms:created>
  <dcterms:modified xsi:type="dcterms:W3CDTF">2024-11-15T06:19:11Z</dcterms:modified>
</cp:coreProperties>
</file>