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71" r:id="rId7"/>
    <p:sldId id="260" r:id="rId8"/>
    <p:sldId id="261" r:id="rId9"/>
    <p:sldId id="270" r:id="rId10"/>
    <p:sldId id="266" r:id="rId11"/>
    <p:sldId id="272" r:id="rId12"/>
    <p:sldId id="273" r:id="rId13"/>
    <p:sldId id="274" r:id="rId14"/>
    <p:sldId id="268" r:id="rId15"/>
    <p:sldId id="275" r:id="rId16"/>
    <p:sldId id="276" r:id="rId17"/>
    <p:sldId id="277" r:id="rId18"/>
    <p:sldId id="278" r:id="rId19"/>
    <p:sldId id="279" r:id="rId20"/>
    <p:sldId id="285" r:id="rId21"/>
    <p:sldId id="286" r:id="rId22"/>
    <p:sldId id="283" r:id="rId23"/>
    <p:sldId id="282" r:id="rId24"/>
    <p:sldId id="284" r:id="rId25"/>
    <p:sldId id="288" r:id="rId26"/>
    <p:sldId id="287" r:id="rId27"/>
    <p:sldId id="289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5"/>
    <p:restoredTop sz="94694"/>
  </p:normalViewPr>
  <p:slideViewPr>
    <p:cSldViewPr snapToGrid="0">
      <p:cViewPr varScale="1">
        <p:scale>
          <a:sx n="101" d="100"/>
          <a:sy n="101" d="100"/>
        </p:scale>
        <p:origin x="21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BD7409-D36B-6002-76DB-38E9D9EAB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D91D64-3973-DB2A-AF3C-96A647357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30E138-84F3-687B-7729-C35A776E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4B02-317E-1C46-8240-19D5FC370A45}" type="datetimeFigureOut">
              <a:rPr kumimoji="1" lang="zh-CN" altLang="en-US" smtClean="0"/>
              <a:t>2024/10/31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6FFB5B-5A06-6351-88AE-64EB4C66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3F0D35-0FCD-FBA6-0DD7-9B90D202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853E-65B2-454F-BDCC-F2133FD279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90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E01847-095A-4A4B-B3F4-EDE875D4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D0C5B0-4681-770D-334D-C67400FD2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C2CF84-EDD2-6408-5F13-230898D5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4B02-317E-1C46-8240-19D5FC370A45}" type="datetimeFigureOut">
              <a:rPr kumimoji="1" lang="zh-CN" altLang="en-US" smtClean="0"/>
              <a:t>2024/10/31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34B34A-EB77-D699-E5BF-B3DA4EB4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731C1F-B111-1D94-7714-500FA88B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853E-65B2-454F-BDCC-F2133FD279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317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05EB83-E563-6C45-E383-B400F595A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BA0ABA-BBB0-E34F-FD13-29EC602CE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D3E09F-BACC-C713-3F09-6BF1A1B3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4B02-317E-1C46-8240-19D5FC370A45}" type="datetimeFigureOut">
              <a:rPr kumimoji="1" lang="zh-CN" altLang="en-US" smtClean="0"/>
              <a:t>2024/10/31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DBC0C1-5C78-12FA-D7D7-2861B74C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A76365-6CCD-73EC-052B-CD4F3170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853E-65B2-454F-BDCC-F2133FD279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149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4AE5F5-87E3-94F5-4E68-07330F18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C76A39-FA35-2B41-C9E2-624620F10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AA7616-4B9F-9E27-B3AF-DD30A121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4B02-317E-1C46-8240-19D5FC370A45}" type="datetimeFigureOut">
              <a:rPr kumimoji="1" lang="zh-CN" altLang="en-US" smtClean="0"/>
              <a:t>2024/10/31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E6E793-D1EF-E796-F29C-50C84D92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0FF4E-68F1-6991-74E4-F0989BDD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853E-65B2-454F-BDCC-F2133FD279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68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8732DE-D609-4757-DB94-7AB10AD2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C8EEF7-1AB2-039C-DD6A-45335B8D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642EF5-2F00-A159-5B7C-A2A987F7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4B02-317E-1C46-8240-19D5FC370A45}" type="datetimeFigureOut">
              <a:rPr kumimoji="1" lang="zh-CN" altLang="en-US" smtClean="0"/>
              <a:t>2024/10/31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097D10-ACE7-67F9-17CC-8BC902844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41E14B-1355-096F-FD09-D0E6FC7D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853E-65B2-454F-BDCC-F2133FD279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436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D4F36-4C5A-0C2C-7BEA-902D92FB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8BF07D-AD74-BC7C-1879-7A2E8B8B4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1CAFB94-402D-2205-EB49-899F46FF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BC3942-2485-B868-3E9A-5E06328E4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4B02-317E-1C46-8240-19D5FC370A45}" type="datetimeFigureOut">
              <a:rPr kumimoji="1" lang="zh-CN" altLang="en-US" smtClean="0"/>
              <a:t>2024/10/31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FEFFAD-68AB-18D1-D0BE-F7A9F2D82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917358-E144-5B32-BF88-CB0043B5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853E-65B2-454F-BDCC-F2133FD279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354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05DD25-691B-DA2A-22BA-78A2E7DA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C86D03-4CEE-CFC6-645A-D6F2DFE26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FF4EA3-C24C-A630-BBE0-393BB4A1B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EF953EC-1AD4-EA78-5AF1-0041205DA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9900B9-4137-629F-0E2B-A70B20C8C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D9C3C1-5AE4-72CD-AA9F-B9F9A88B5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4B02-317E-1C46-8240-19D5FC370A45}" type="datetimeFigureOut">
              <a:rPr kumimoji="1" lang="zh-CN" altLang="en-US" smtClean="0"/>
              <a:t>2024/10/31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D6600F-1465-00D0-DD51-CD979E85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FA0A6D-3C39-276F-5E9C-5C1D3DCA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853E-65B2-454F-BDCC-F2133FD279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626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BD9C05-4620-85F5-97DC-311636E6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780614-368E-F408-0F71-34CCC28A4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4B02-317E-1C46-8240-19D5FC370A45}" type="datetimeFigureOut">
              <a:rPr kumimoji="1" lang="zh-CN" altLang="en-US" smtClean="0"/>
              <a:t>2024/10/31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8BC631-88A5-3F9E-9749-0EBD7538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70FA909-5541-8363-6ACF-7DE62D85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853E-65B2-454F-BDCC-F2133FD279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054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6ECD30C-7171-5CB7-024B-2A499A9D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4B02-317E-1C46-8240-19D5FC370A45}" type="datetimeFigureOut">
              <a:rPr kumimoji="1" lang="zh-CN" altLang="en-US" smtClean="0"/>
              <a:t>2024/10/31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2580476-B896-58E8-0D80-47F014A1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FE05FB-19BF-F3FB-C6D4-0A7156FB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853E-65B2-454F-BDCC-F2133FD279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237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9B2F3-44E3-178F-3D9F-D247BA70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A04914-7057-A1C5-5495-442727FBA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F0A6F1-BD26-254B-0378-E3572270F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8075E0-99C0-4E7F-004D-450BF55D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4B02-317E-1C46-8240-19D5FC370A45}" type="datetimeFigureOut">
              <a:rPr kumimoji="1" lang="zh-CN" altLang="en-US" smtClean="0"/>
              <a:t>2024/10/31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A4B1BF-B7A6-9DD8-E096-6AE9B7FD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F4A950-FCF8-B261-C42E-E029AC4B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853E-65B2-454F-BDCC-F2133FD279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371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B685C7-64BC-7AC7-39A8-1BB4DA02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27ABDE7-DBF2-DF4D-D001-8BFDE1E6E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37C02A-06D6-5626-2EE9-55A4271E7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761782-D4C9-CBD3-0AA1-7C660A0C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4B02-317E-1C46-8240-19D5FC370A45}" type="datetimeFigureOut">
              <a:rPr kumimoji="1" lang="zh-CN" altLang="en-US" smtClean="0"/>
              <a:t>2024/10/31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1787B0-C280-825F-CFD8-4AE331C8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52C6E-99E9-71FD-3002-A5FD6F27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853E-65B2-454F-BDCC-F2133FD279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572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5331547-6B6B-BD3C-F6D6-83FE6272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A19A11-ED77-5C61-CA7B-816C86D2A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7AB7EA-0C3B-165E-C803-B44948561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654B02-317E-1C46-8240-19D5FC370A45}" type="datetimeFigureOut">
              <a:rPr kumimoji="1" lang="zh-CN" altLang="en-US" smtClean="0"/>
              <a:t>2024/10/31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5E64C-DDB3-8F29-342F-FBFD12D75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8913EC-E182-3B9C-F9BE-E4C630CFD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A8853E-65B2-454F-BDCC-F2133FD279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074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web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3CD9ADD-060A-E27D-6478-A07CF9D4A531}"/>
              </a:ext>
            </a:extLst>
          </p:cNvPr>
          <p:cNvSpPr txBox="1"/>
          <p:nvPr/>
        </p:nvSpPr>
        <p:spPr>
          <a:xfrm>
            <a:off x="1143284" y="1796967"/>
            <a:ext cx="9905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zh-CN" sz="3600" b="1" dirty="0"/>
              <a:t>Fast Inference from Transformers via Speculative Decoding</a:t>
            </a:r>
            <a:endParaRPr kumimoji="1" lang="zh-CN" altLang="en-US" sz="36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0C668E-0731-43A4-992D-D1DBC119496F}"/>
              </a:ext>
            </a:extLst>
          </p:cNvPr>
          <p:cNvSpPr txBox="1"/>
          <p:nvPr/>
        </p:nvSpPr>
        <p:spPr>
          <a:xfrm>
            <a:off x="4887308" y="5338135"/>
            <a:ext cx="2417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/>
              <a:t>Presenter: </a:t>
            </a:r>
            <a:r>
              <a:rPr kumimoji="1" lang="en-US" altLang="zh-CN" sz="1600" b="1" dirty="0" err="1"/>
              <a:t>Hanyang</a:t>
            </a:r>
            <a:endParaRPr kumimoji="1" lang="zh-CN" altLang="en-US" sz="1600" b="1" dirty="0"/>
          </a:p>
        </p:txBody>
      </p:sp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id="{D17C7D23-20C2-A514-71E0-1C070EC35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967" y="3215000"/>
            <a:ext cx="5346700" cy="698500"/>
          </a:xfrm>
          <a:prstGeom prst="rect">
            <a:avLst/>
          </a:prstGeom>
        </p:spPr>
      </p:pic>
      <p:pic>
        <p:nvPicPr>
          <p:cNvPr id="9" name="图片 8" descr="形状&#10;&#10;中度可信度描述已自动生成">
            <a:extLst>
              <a:ext uri="{FF2B5EF4-FFF2-40B4-BE49-F238E27FC236}">
                <a16:creationId xmlns:a16="http://schemas.microsoft.com/office/drawing/2014/main" id="{834D7CB5-25B4-BC82-70A0-8E1518B4B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431" y="3939261"/>
            <a:ext cx="755135" cy="7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31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FA227-8835-A1BC-D09E-AF69D2E09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EFCA8C1-5946-AB4F-C14F-FFB57C919898}"/>
              </a:ext>
            </a:extLst>
          </p:cNvPr>
          <p:cNvSpPr txBox="1"/>
          <p:nvPr/>
        </p:nvSpPr>
        <p:spPr>
          <a:xfrm>
            <a:off x="635161" y="856526"/>
            <a:ext cx="862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Step1: Use Draft model to generate a sequence of tokens </a:t>
            </a:r>
            <a:endParaRPr kumimoji="1" lang="zh-CN" altLang="en-US" sz="2400" b="1" dirty="0"/>
          </a:p>
        </p:txBody>
      </p:sp>
      <p:pic>
        <p:nvPicPr>
          <p:cNvPr id="3" name="图片 2" descr="文本&#10;&#10;中度可信度描述已自动生成">
            <a:extLst>
              <a:ext uri="{FF2B5EF4-FFF2-40B4-BE49-F238E27FC236}">
                <a16:creationId xmlns:a16="http://schemas.microsoft.com/office/drawing/2014/main" id="{06BCCC6A-CD7B-06DD-1FF5-412736294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05" r="861" b="1129"/>
          <a:stretch/>
        </p:blipFill>
        <p:spPr>
          <a:xfrm>
            <a:off x="635161" y="2720050"/>
            <a:ext cx="5650792" cy="150470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3F13A42-8580-CA42-5D82-6581520127D4}"/>
              </a:ext>
            </a:extLst>
          </p:cNvPr>
          <p:cNvSpPr txBox="1"/>
          <p:nvPr/>
        </p:nvSpPr>
        <p:spPr>
          <a:xfrm>
            <a:off x="4259483" y="5562958"/>
            <a:ext cx="482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Time</a:t>
            </a:r>
            <a:r>
              <a:rPr kumimoji="1" lang="en-US" altLang="zh-CN" baseline="-25000" dirty="0"/>
              <a:t>step1</a:t>
            </a:r>
            <a:r>
              <a:rPr kumimoji="1" lang="en-US" altLang="zh-CN" dirty="0"/>
              <a:t> = </a:t>
            </a:r>
            <a:r>
              <a:rPr kumimoji="1" lang="en-US" altLang="zh-CN" b="1" dirty="0"/>
              <a:t>K * </a:t>
            </a:r>
            <a:r>
              <a:rPr kumimoji="1" lang="en-US" altLang="zh-CN" b="1" dirty="0" err="1"/>
              <a:t>T</a:t>
            </a:r>
            <a:r>
              <a:rPr kumimoji="1" lang="en-US" altLang="zh-CN" b="1" baseline="-25000" dirty="0" err="1"/>
              <a:t>draft_model</a:t>
            </a:r>
            <a:r>
              <a:rPr kumimoji="1" lang="en-US" altLang="zh-CN" b="1" dirty="0"/>
              <a:t>(.)</a:t>
            </a:r>
            <a:endParaRPr kumimoji="1" lang="zh-CN" altLang="en-US" b="1" dirty="0"/>
          </a:p>
        </p:txBody>
      </p:sp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204208B6-9A6F-1075-1480-A2CC720FE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1" t="43668" r="1215"/>
          <a:stretch/>
        </p:blipFill>
        <p:spPr>
          <a:xfrm>
            <a:off x="6667018" y="2656390"/>
            <a:ext cx="3715473" cy="1824299"/>
          </a:xfrm>
          <a:prstGeom prst="rect">
            <a:avLst/>
          </a:prstGeom>
        </p:spPr>
      </p:pic>
      <p:pic>
        <p:nvPicPr>
          <p:cNvPr id="9" name="图片 8" descr="形状&#10;&#10;低可信度描述已自动生成">
            <a:extLst>
              <a:ext uri="{FF2B5EF4-FFF2-40B4-BE49-F238E27FC236}">
                <a16:creationId xmlns:a16="http://schemas.microsoft.com/office/drawing/2014/main" id="{3E301D90-32D5-ED33-B4D1-71A183666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472" y="2656390"/>
            <a:ext cx="444500" cy="482600"/>
          </a:xfrm>
          <a:prstGeom prst="rect">
            <a:avLst/>
          </a:prstGeom>
        </p:spPr>
      </p:pic>
      <p:pic>
        <p:nvPicPr>
          <p:cNvPr id="12" name="图片 11" descr="形状&#10;&#10;低可信度描述已自动生成">
            <a:extLst>
              <a:ext uri="{FF2B5EF4-FFF2-40B4-BE49-F238E27FC236}">
                <a16:creationId xmlns:a16="http://schemas.microsoft.com/office/drawing/2014/main" id="{B87BD943-ABB4-5FBA-6E17-8A86262E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537" y="2656390"/>
            <a:ext cx="444500" cy="482600"/>
          </a:xfrm>
          <a:prstGeom prst="rect">
            <a:avLst/>
          </a:prstGeom>
        </p:spPr>
      </p:pic>
      <p:pic>
        <p:nvPicPr>
          <p:cNvPr id="13" name="图片 12" descr="形状&#10;&#10;低可信度描述已自动生成">
            <a:extLst>
              <a:ext uri="{FF2B5EF4-FFF2-40B4-BE49-F238E27FC236}">
                <a16:creationId xmlns:a16="http://schemas.microsoft.com/office/drawing/2014/main" id="{F4CF4611-35B6-C924-AAFA-037D4C8D5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017" y="2656390"/>
            <a:ext cx="444500" cy="482600"/>
          </a:xfrm>
          <a:prstGeom prst="rect">
            <a:avLst/>
          </a:prstGeom>
        </p:spPr>
      </p:pic>
      <p:pic>
        <p:nvPicPr>
          <p:cNvPr id="14" name="图片 13" descr="形状&#10;&#10;低可信度描述已自动生成">
            <a:extLst>
              <a:ext uri="{FF2B5EF4-FFF2-40B4-BE49-F238E27FC236}">
                <a16:creationId xmlns:a16="http://schemas.microsoft.com/office/drawing/2014/main" id="{9E23911A-B2FB-52BF-91B5-BF5424741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964" y="2656390"/>
            <a:ext cx="444500" cy="482600"/>
          </a:xfrm>
          <a:prstGeom prst="rect">
            <a:avLst/>
          </a:prstGeom>
        </p:spPr>
      </p:pic>
      <p:pic>
        <p:nvPicPr>
          <p:cNvPr id="15" name="图片 14" descr="形状&#10;&#10;低可信度描述已自动生成">
            <a:extLst>
              <a:ext uri="{FF2B5EF4-FFF2-40B4-BE49-F238E27FC236}">
                <a16:creationId xmlns:a16="http://schemas.microsoft.com/office/drawing/2014/main" id="{B72103ED-9762-F24A-70FC-24A9881B6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911" y="2656390"/>
            <a:ext cx="444500" cy="4826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AEB38AF-E602-64A8-85E2-21DB797CEDF3}"/>
              </a:ext>
            </a:extLst>
          </p:cNvPr>
          <p:cNvSpPr txBox="1"/>
          <p:nvPr/>
        </p:nvSpPr>
        <p:spPr>
          <a:xfrm>
            <a:off x="6957013" y="4339861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0</a:t>
            </a:r>
            <a:endParaRPr kumimoji="1" lang="zh-CN" altLang="en-US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D54CA57-0565-FE59-B386-7A9B11653DE3}"/>
              </a:ext>
            </a:extLst>
          </p:cNvPr>
          <p:cNvSpPr txBox="1"/>
          <p:nvPr/>
        </p:nvSpPr>
        <p:spPr>
          <a:xfrm>
            <a:off x="7659351" y="2218008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1</a:t>
            </a:r>
            <a:endParaRPr kumimoji="1"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337CC6E-A7B7-A2BE-7FF6-D99CD56D663A}"/>
              </a:ext>
            </a:extLst>
          </p:cNvPr>
          <p:cNvSpPr txBox="1"/>
          <p:nvPr/>
        </p:nvSpPr>
        <p:spPr>
          <a:xfrm>
            <a:off x="8390298" y="2218008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2</a:t>
            </a:r>
            <a:endParaRPr kumimoji="1" lang="zh-CN" altLang="en-US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2490C8E-0BD3-DF64-4748-2C9F7C7A47D2}"/>
              </a:ext>
            </a:extLst>
          </p:cNvPr>
          <p:cNvSpPr txBox="1"/>
          <p:nvPr/>
        </p:nvSpPr>
        <p:spPr>
          <a:xfrm>
            <a:off x="9121245" y="2215794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3</a:t>
            </a:r>
            <a:endParaRPr kumimoji="1" lang="zh-CN" altLang="en-US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01233A9-E691-4C7E-1DF6-C90023933298}"/>
              </a:ext>
            </a:extLst>
          </p:cNvPr>
          <p:cNvSpPr txBox="1"/>
          <p:nvPr/>
        </p:nvSpPr>
        <p:spPr>
          <a:xfrm>
            <a:off x="9816875" y="2215794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4</a:t>
            </a:r>
            <a:endParaRPr kumimoji="1" lang="zh-CN" altLang="en-US" b="1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9181EAB-FE94-E00B-5846-13D94809B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6875" y="2601861"/>
            <a:ext cx="361950" cy="482600"/>
          </a:xfrm>
          <a:prstGeom prst="rect">
            <a:avLst/>
          </a:prstGeom>
        </p:spPr>
      </p:pic>
      <p:pic>
        <p:nvPicPr>
          <p:cNvPr id="24" name="图片 23" descr="背景图案&#10;&#10;低可信度描述已自动生成">
            <a:extLst>
              <a:ext uri="{FF2B5EF4-FFF2-40B4-BE49-F238E27FC236}">
                <a16:creationId xmlns:a16="http://schemas.microsoft.com/office/drawing/2014/main" id="{C1B22504-DBE4-7826-B2F5-140E62CB2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8016" y="3906036"/>
            <a:ext cx="2519475" cy="54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8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D2D1B-6F21-95DC-B427-EB6B19F9F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05C7CF4-665F-1128-CBA1-5D79C0A16BE4}"/>
              </a:ext>
            </a:extLst>
          </p:cNvPr>
          <p:cNvSpPr txBox="1"/>
          <p:nvPr/>
        </p:nvSpPr>
        <p:spPr>
          <a:xfrm>
            <a:off x="635161" y="856526"/>
            <a:ext cx="862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Step2: Parallelized Verification</a:t>
            </a:r>
            <a:endParaRPr kumimoji="1" lang="zh-CN" altLang="en-US" sz="2400" b="1" dirty="0"/>
          </a:p>
        </p:txBody>
      </p:sp>
      <p:pic>
        <p:nvPicPr>
          <p:cNvPr id="5" name="图片 4" descr="文本&#10;&#10;中度可信度描述已自动生成">
            <a:extLst>
              <a:ext uri="{FF2B5EF4-FFF2-40B4-BE49-F238E27FC236}">
                <a16:creationId xmlns:a16="http://schemas.microsoft.com/office/drawing/2014/main" id="{7B63169D-58CD-A3DC-37E0-6651477C5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43" y="2173097"/>
            <a:ext cx="5610819" cy="986340"/>
          </a:xfrm>
          <a:prstGeom prst="rect">
            <a:avLst/>
          </a:prstGeom>
        </p:spPr>
      </p:pic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E9F645F3-52E0-4A31-5A11-B22D221703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8"/>
          <a:stretch/>
        </p:blipFill>
        <p:spPr>
          <a:xfrm>
            <a:off x="6357313" y="2197100"/>
            <a:ext cx="3863132" cy="3238500"/>
          </a:xfrm>
          <a:prstGeom prst="rect">
            <a:avLst/>
          </a:prstGeom>
        </p:spPr>
      </p:pic>
      <p:pic>
        <p:nvPicPr>
          <p:cNvPr id="10" name="图片 9" descr="文本&#10;&#10;描述已自动生成">
            <a:extLst>
              <a:ext uri="{FF2B5EF4-FFF2-40B4-BE49-F238E27FC236}">
                <a16:creationId xmlns:a16="http://schemas.microsoft.com/office/drawing/2014/main" id="{ACAA76E9-86C4-E157-2B0A-B9A94E71B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88" y="3086424"/>
            <a:ext cx="5119574" cy="986340"/>
          </a:xfrm>
          <a:prstGeom prst="rect">
            <a:avLst/>
          </a:prstGeom>
        </p:spPr>
      </p:pic>
      <p:pic>
        <p:nvPicPr>
          <p:cNvPr id="12" name="图片 11" descr="文本&#10;&#10;描述已自动生成">
            <a:extLst>
              <a:ext uri="{FF2B5EF4-FFF2-40B4-BE49-F238E27FC236}">
                <a16:creationId xmlns:a16="http://schemas.microsoft.com/office/drawing/2014/main" id="{A26A2C69-10CE-6EAE-9B7E-31511E9334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58"/>
          <a:stretch/>
        </p:blipFill>
        <p:spPr>
          <a:xfrm>
            <a:off x="1147011" y="4263737"/>
            <a:ext cx="3607845" cy="82273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5112E2C-C132-61D7-0CA4-474E37E8203C}"/>
              </a:ext>
            </a:extLst>
          </p:cNvPr>
          <p:cNvSpPr txBox="1"/>
          <p:nvPr/>
        </p:nvSpPr>
        <p:spPr>
          <a:xfrm>
            <a:off x="3964882" y="5945177"/>
            <a:ext cx="482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Time</a:t>
            </a:r>
            <a:r>
              <a:rPr kumimoji="1" lang="en-US" altLang="zh-CN" baseline="-25000" dirty="0"/>
              <a:t>step2</a:t>
            </a:r>
            <a:r>
              <a:rPr kumimoji="1" lang="en-US" altLang="zh-CN" dirty="0"/>
              <a:t> = 1 * </a:t>
            </a:r>
            <a:r>
              <a:rPr kumimoji="1" lang="en-US" altLang="zh-CN" b="1" dirty="0" err="1"/>
              <a:t>T</a:t>
            </a:r>
            <a:r>
              <a:rPr kumimoji="1" lang="en-US" altLang="zh-CN" b="1" baseline="-25000" dirty="0" err="1"/>
              <a:t>target_model</a:t>
            </a:r>
            <a:r>
              <a:rPr kumimoji="1" lang="en-US" altLang="zh-CN" b="1" dirty="0"/>
              <a:t>(.)</a:t>
            </a:r>
            <a:endParaRPr kumimoji="1"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465655F-64FC-4C8B-07A7-7BBEC60E8F50}"/>
              </a:ext>
            </a:extLst>
          </p:cNvPr>
          <p:cNvSpPr txBox="1"/>
          <p:nvPr/>
        </p:nvSpPr>
        <p:spPr>
          <a:xfrm>
            <a:off x="7489791" y="3631684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1</a:t>
            </a:r>
            <a:endParaRPr kumimoji="1"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B6D785B-19EB-7E70-8043-48B16766A4F3}"/>
              </a:ext>
            </a:extLst>
          </p:cNvPr>
          <p:cNvSpPr txBox="1"/>
          <p:nvPr/>
        </p:nvSpPr>
        <p:spPr>
          <a:xfrm>
            <a:off x="8218528" y="3638402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2</a:t>
            </a:r>
            <a:endParaRPr kumimoji="1"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364E3D1-4992-0BC7-1405-AFB6746E1D1C}"/>
              </a:ext>
            </a:extLst>
          </p:cNvPr>
          <p:cNvSpPr txBox="1"/>
          <p:nvPr/>
        </p:nvSpPr>
        <p:spPr>
          <a:xfrm>
            <a:off x="8952883" y="3650517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3</a:t>
            </a:r>
            <a:endParaRPr kumimoji="1" lang="zh-CN" altLang="en-US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A64FA21-4474-AAF6-9B6F-E7F16C200C25}"/>
              </a:ext>
            </a:extLst>
          </p:cNvPr>
          <p:cNvSpPr txBox="1"/>
          <p:nvPr/>
        </p:nvSpPr>
        <p:spPr>
          <a:xfrm>
            <a:off x="9654365" y="3650517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4</a:t>
            </a:r>
            <a:endParaRPr kumimoji="1"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F83D388-9F6E-0AE8-BC06-EC7C29309223}"/>
              </a:ext>
            </a:extLst>
          </p:cNvPr>
          <p:cNvSpPr txBox="1"/>
          <p:nvPr/>
        </p:nvSpPr>
        <p:spPr>
          <a:xfrm>
            <a:off x="6760243" y="4901807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0</a:t>
            </a:r>
            <a:endParaRPr kumimoji="1" lang="zh-CN" altLang="en-US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92EBDD3-E02B-0097-43EF-61F5EE103C22}"/>
              </a:ext>
            </a:extLst>
          </p:cNvPr>
          <p:cNvSpPr txBox="1"/>
          <p:nvPr/>
        </p:nvSpPr>
        <p:spPr>
          <a:xfrm>
            <a:off x="6771873" y="3650517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0</a:t>
            </a:r>
            <a:endParaRPr kumimoji="1" lang="zh-CN" altLang="en-US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9E13570-D8DC-3DBB-2563-336FC245BD39}"/>
              </a:ext>
            </a:extLst>
          </p:cNvPr>
          <p:cNvSpPr txBox="1"/>
          <p:nvPr/>
        </p:nvSpPr>
        <p:spPr>
          <a:xfrm>
            <a:off x="6773557" y="1960838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y</a:t>
            </a:r>
            <a:r>
              <a:rPr kumimoji="1" lang="en-US" altLang="zh-CN" b="1" baseline="-25000" dirty="0"/>
              <a:t>1</a:t>
            </a:r>
            <a:endParaRPr kumimoji="1" lang="zh-CN" altLang="en-US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2365C6F-5152-0030-644E-69230804A865}"/>
              </a:ext>
            </a:extLst>
          </p:cNvPr>
          <p:cNvSpPr txBox="1"/>
          <p:nvPr/>
        </p:nvSpPr>
        <p:spPr>
          <a:xfrm>
            <a:off x="7504504" y="1960838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y</a:t>
            </a:r>
            <a:r>
              <a:rPr kumimoji="1" lang="en-US" altLang="zh-CN" b="1" baseline="-25000" dirty="0"/>
              <a:t>2</a:t>
            </a:r>
            <a:endParaRPr kumimoji="1" lang="zh-CN" altLang="en-US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F5F329A-6848-32B2-0DB1-B6C2F5724BF9}"/>
              </a:ext>
            </a:extLst>
          </p:cNvPr>
          <p:cNvSpPr txBox="1"/>
          <p:nvPr/>
        </p:nvSpPr>
        <p:spPr>
          <a:xfrm>
            <a:off x="8235451" y="1958624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y</a:t>
            </a:r>
            <a:r>
              <a:rPr kumimoji="1" lang="en-US" altLang="zh-CN" b="1" baseline="-25000" dirty="0"/>
              <a:t>3</a:t>
            </a:r>
            <a:endParaRPr kumimoji="1" lang="zh-CN" altLang="en-US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923C652-A399-7813-AA97-BEAA395C8367}"/>
              </a:ext>
            </a:extLst>
          </p:cNvPr>
          <p:cNvSpPr txBox="1"/>
          <p:nvPr/>
        </p:nvSpPr>
        <p:spPr>
          <a:xfrm>
            <a:off x="8931081" y="1958624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y</a:t>
            </a:r>
            <a:r>
              <a:rPr kumimoji="1" lang="en-US" altLang="zh-CN" b="1" baseline="-25000" dirty="0"/>
              <a:t>4</a:t>
            </a:r>
            <a:endParaRPr kumimoji="1" lang="zh-CN" altLang="en-US" b="1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737CE64-BB0E-E60E-E98E-257F6FE6E36E}"/>
              </a:ext>
            </a:extLst>
          </p:cNvPr>
          <p:cNvSpPr/>
          <p:nvPr/>
        </p:nvSpPr>
        <p:spPr>
          <a:xfrm>
            <a:off x="4062714" y="3634979"/>
            <a:ext cx="770920" cy="46895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717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AF9A5-9316-3919-0898-9E728EC6A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E8C6830-45DD-716B-50F8-AA514B26628C}"/>
              </a:ext>
            </a:extLst>
          </p:cNvPr>
          <p:cNvSpPr txBox="1"/>
          <p:nvPr/>
        </p:nvSpPr>
        <p:spPr>
          <a:xfrm>
            <a:off x="635161" y="856526"/>
            <a:ext cx="862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Step3: Select First Consecutive n Accepted Draft Tokens</a:t>
            </a:r>
            <a:endParaRPr kumimoji="1" lang="zh-CN" altLang="en-US" sz="2400" b="1" dirty="0"/>
          </a:p>
        </p:txBody>
      </p:sp>
      <p:pic>
        <p:nvPicPr>
          <p:cNvPr id="5" name="图片 4" descr="文本&#10;&#10;中度可信度描述已自动生成">
            <a:extLst>
              <a:ext uri="{FF2B5EF4-FFF2-40B4-BE49-F238E27FC236}">
                <a16:creationId xmlns:a16="http://schemas.microsoft.com/office/drawing/2014/main" id="{0E203E3B-A3DC-A4F0-6854-F2D29512C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43" y="2173097"/>
            <a:ext cx="5610819" cy="986340"/>
          </a:xfrm>
          <a:prstGeom prst="rect">
            <a:avLst/>
          </a:prstGeom>
        </p:spPr>
      </p:pic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AF47C1E8-45C5-9E34-5061-26D19E88F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8"/>
          <a:stretch/>
        </p:blipFill>
        <p:spPr>
          <a:xfrm>
            <a:off x="6357313" y="2197100"/>
            <a:ext cx="3863132" cy="3238500"/>
          </a:xfrm>
          <a:prstGeom prst="rect">
            <a:avLst/>
          </a:prstGeom>
        </p:spPr>
      </p:pic>
      <p:pic>
        <p:nvPicPr>
          <p:cNvPr id="10" name="图片 9" descr="文本&#10;&#10;描述已自动生成">
            <a:extLst>
              <a:ext uri="{FF2B5EF4-FFF2-40B4-BE49-F238E27FC236}">
                <a16:creationId xmlns:a16="http://schemas.microsoft.com/office/drawing/2014/main" id="{606854F3-A2A8-2831-FB93-049A53E99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88" y="3086424"/>
            <a:ext cx="5119574" cy="986340"/>
          </a:xfrm>
          <a:prstGeom prst="rect">
            <a:avLst/>
          </a:prstGeom>
        </p:spPr>
      </p:pic>
      <p:pic>
        <p:nvPicPr>
          <p:cNvPr id="12" name="图片 11" descr="文本&#10;&#10;描述已自动生成">
            <a:extLst>
              <a:ext uri="{FF2B5EF4-FFF2-40B4-BE49-F238E27FC236}">
                <a16:creationId xmlns:a16="http://schemas.microsoft.com/office/drawing/2014/main" id="{A55636E2-0F57-085C-97B1-6616FFE09C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58"/>
          <a:stretch/>
        </p:blipFill>
        <p:spPr>
          <a:xfrm>
            <a:off x="1147011" y="4263737"/>
            <a:ext cx="3607845" cy="82273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D7D48B1-9E5B-4D8E-14B7-04445955DB93}"/>
              </a:ext>
            </a:extLst>
          </p:cNvPr>
          <p:cNvSpPr txBox="1"/>
          <p:nvPr/>
        </p:nvSpPr>
        <p:spPr>
          <a:xfrm>
            <a:off x="7489791" y="3631684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1</a:t>
            </a:r>
            <a:endParaRPr kumimoji="1"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7226B13-8007-7F85-4026-FDE51E892E84}"/>
              </a:ext>
            </a:extLst>
          </p:cNvPr>
          <p:cNvSpPr txBox="1"/>
          <p:nvPr/>
        </p:nvSpPr>
        <p:spPr>
          <a:xfrm>
            <a:off x="8218528" y="3638402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2</a:t>
            </a:r>
            <a:endParaRPr kumimoji="1"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FB6E8C4-24C6-4A72-F0F6-28800CAF6B67}"/>
              </a:ext>
            </a:extLst>
          </p:cNvPr>
          <p:cNvSpPr txBox="1"/>
          <p:nvPr/>
        </p:nvSpPr>
        <p:spPr>
          <a:xfrm>
            <a:off x="8952883" y="3650517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3</a:t>
            </a:r>
            <a:endParaRPr kumimoji="1" lang="zh-CN" altLang="en-US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58EB0B3-5245-7106-DC03-1A79DF6C40C9}"/>
              </a:ext>
            </a:extLst>
          </p:cNvPr>
          <p:cNvSpPr txBox="1"/>
          <p:nvPr/>
        </p:nvSpPr>
        <p:spPr>
          <a:xfrm>
            <a:off x="9654365" y="3650517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4</a:t>
            </a:r>
            <a:endParaRPr kumimoji="1"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B4F72BF-C135-E7AC-5D9D-298AB65A340C}"/>
              </a:ext>
            </a:extLst>
          </p:cNvPr>
          <p:cNvSpPr txBox="1"/>
          <p:nvPr/>
        </p:nvSpPr>
        <p:spPr>
          <a:xfrm>
            <a:off x="6760243" y="4901807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0</a:t>
            </a:r>
            <a:endParaRPr kumimoji="1" lang="zh-CN" altLang="en-US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0AD45B4-2E38-6F19-EC88-E3294DC0AB25}"/>
              </a:ext>
            </a:extLst>
          </p:cNvPr>
          <p:cNvSpPr txBox="1"/>
          <p:nvPr/>
        </p:nvSpPr>
        <p:spPr>
          <a:xfrm>
            <a:off x="6771873" y="3650517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0</a:t>
            </a:r>
            <a:endParaRPr kumimoji="1" lang="zh-CN" altLang="en-US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AAF037-0766-2FD1-0E3A-5381254DDCC9}"/>
              </a:ext>
            </a:extLst>
          </p:cNvPr>
          <p:cNvSpPr txBox="1"/>
          <p:nvPr/>
        </p:nvSpPr>
        <p:spPr>
          <a:xfrm>
            <a:off x="6773557" y="1960838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y</a:t>
            </a:r>
            <a:r>
              <a:rPr kumimoji="1" lang="en-US" altLang="zh-CN" b="1" baseline="-25000" dirty="0"/>
              <a:t>1</a:t>
            </a:r>
            <a:endParaRPr kumimoji="1" lang="zh-CN" altLang="en-US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B12F6CD-BA22-E63D-674E-0FB88CC59778}"/>
              </a:ext>
            </a:extLst>
          </p:cNvPr>
          <p:cNvSpPr txBox="1"/>
          <p:nvPr/>
        </p:nvSpPr>
        <p:spPr>
          <a:xfrm>
            <a:off x="7504504" y="1960838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y</a:t>
            </a:r>
            <a:r>
              <a:rPr kumimoji="1" lang="en-US" altLang="zh-CN" b="1" baseline="-25000" dirty="0"/>
              <a:t>2</a:t>
            </a:r>
            <a:endParaRPr kumimoji="1" lang="zh-CN" altLang="en-US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481C7C6-DBB0-4ACF-1E81-BADFD3F8D9B9}"/>
              </a:ext>
            </a:extLst>
          </p:cNvPr>
          <p:cNvSpPr txBox="1"/>
          <p:nvPr/>
        </p:nvSpPr>
        <p:spPr>
          <a:xfrm>
            <a:off x="8235451" y="1958624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y</a:t>
            </a:r>
            <a:r>
              <a:rPr kumimoji="1" lang="en-US" altLang="zh-CN" b="1" baseline="-25000" dirty="0"/>
              <a:t>3</a:t>
            </a:r>
            <a:endParaRPr kumimoji="1" lang="zh-CN" altLang="en-US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6106563-EB94-B412-9AB8-B996FF81FF50}"/>
              </a:ext>
            </a:extLst>
          </p:cNvPr>
          <p:cNvSpPr txBox="1"/>
          <p:nvPr/>
        </p:nvSpPr>
        <p:spPr>
          <a:xfrm>
            <a:off x="8931081" y="1958624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y</a:t>
            </a:r>
            <a:r>
              <a:rPr kumimoji="1" lang="en-US" altLang="zh-CN" b="1" baseline="-25000" dirty="0"/>
              <a:t>4</a:t>
            </a:r>
            <a:endParaRPr kumimoji="1" lang="zh-CN" altLang="en-US" b="1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DD50042-D6D5-8713-EDFF-5C1F73BA7EB0}"/>
              </a:ext>
            </a:extLst>
          </p:cNvPr>
          <p:cNvSpPr/>
          <p:nvPr/>
        </p:nvSpPr>
        <p:spPr>
          <a:xfrm>
            <a:off x="1165186" y="3680512"/>
            <a:ext cx="806369" cy="37617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884A7A-4B1E-4730-C9A9-F2CE00FBF5AC}"/>
              </a:ext>
            </a:extLst>
          </p:cNvPr>
          <p:cNvSpPr txBox="1"/>
          <p:nvPr/>
        </p:nvSpPr>
        <p:spPr>
          <a:xfrm>
            <a:off x="2095017" y="5731074"/>
            <a:ext cx="833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Find the first “invalid” token </a:t>
            </a:r>
            <a:r>
              <a:rPr kumimoji="1" lang="en-US" altLang="zh-CN" b="1" i="1" dirty="0" err="1"/>
              <a:t>t</a:t>
            </a:r>
            <a:r>
              <a:rPr kumimoji="1" lang="en-US" altLang="zh-CN" b="1" i="1" baseline="-25000" dirty="0" err="1"/>
              <a:t>invlid</a:t>
            </a:r>
            <a:r>
              <a:rPr kumimoji="1" lang="en-US" altLang="zh-CN" b="1" i="1" dirty="0"/>
              <a:t> ,</a:t>
            </a:r>
            <a:r>
              <a:rPr kumimoji="1" lang="en-US" altLang="zh-CN" dirty="0"/>
              <a:t> and Discard everything from there(inclusive)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ED47EF1-4670-395B-70D8-1ACB676C6AAE}"/>
              </a:ext>
            </a:extLst>
          </p:cNvPr>
          <p:cNvSpPr txBox="1"/>
          <p:nvPr/>
        </p:nvSpPr>
        <p:spPr>
          <a:xfrm>
            <a:off x="2176041" y="622718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i="1" dirty="0"/>
              <a:t>Everything from</a:t>
            </a:r>
            <a:r>
              <a:rPr kumimoji="1" lang="en-US" altLang="zh-CN" dirty="0"/>
              <a:t> </a:t>
            </a:r>
            <a:r>
              <a:rPr kumimoji="1" lang="en-US" altLang="zh-CN" b="1" i="1" dirty="0" err="1"/>
              <a:t>t</a:t>
            </a:r>
            <a:r>
              <a:rPr kumimoji="1" lang="en-US" altLang="zh-CN" b="1" i="1" baseline="-25000" dirty="0" err="1"/>
              <a:t>invlid</a:t>
            </a:r>
            <a:r>
              <a:rPr kumimoji="1" lang="en-US" altLang="zh-CN" b="1" i="1" dirty="0"/>
              <a:t> , is based on the wrong conditions</a:t>
            </a: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C1A52FA-4D13-165C-DF63-F25CA4D61387}"/>
              </a:ext>
            </a:extLst>
          </p:cNvPr>
          <p:cNvSpPr/>
          <p:nvPr/>
        </p:nvSpPr>
        <p:spPr>
          <a:xfrm>
            <a:off x="7274981" y="3605870"/>
            <a:ext cx="2288133" cy="65786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17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33BFF-01FB-F585-FDF4-B5AC336AB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CB4711-A9E6-AF01-CE91-80CCC3298BD3}"/>
              </a:ext>
            </a:extLst>
          </p:cNvPr>
          <p:cNvSpPr txBox="1"/>
          <p:nvPr/>
        </p:nvSpPr>
        <p:spPr>
          <a:xfrm>
            <a:off x="635160" y="856526"/>
            <a:ext cx="993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Step4: Use the target model‘s suggestion for the first invalid token</a:t>
            </a:r>
            <a:endParaRPr kumimoji="1" lang="zh-CN" altLang="en-US" sz="2400" b="1" dirty="0"/>
          </a:p>
        </p:txBody>
      </p:sp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5F16D8FC-D1BD-F1B0-94B1-4E81F6B6F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8"/>
          <a:stretch/>
        </p:blipFill>
        <p:spPr>
          <a:xfrm>
            <a:off x="6357313" y="2197100"/>
            <a:ext cx="3863132" cy="3238500"/>
          </a:xfrm>
          <a:prstGeom prst="rect">
            <a:avLst/>
          </a:prstGeom>
        </p:spPr>
      </p:pic>
      <p:pic>
        <p:nvPicPr>
          <p:cNvPr id="10" name="图片 9" descr="文本&#10;&#10;描述已自动生成">
            <a:extLst>
              <a:ext uri="{FF2B5EF4-FFF2-40B4-BE49-F238E27FC236}">
                <a16:creationId xmlns:a16="http://schemas.microsoft.com/office/drawing/2014/main" id="{D6C65956-F11C-01F0-20EB-D1A4D144C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06" y="2137455"/>
            <a:ext cx="5119574" cy="98634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A2E1FEE-9DD1-46B0-D22C-E29D9FDEABB6}"/>
              </a:ext>
            </a:extLst>
          </p:cNvPr>
          <p:cNvSpPr txBox="1"/>
          <p:nvPr/>
        </p:nvSpPr>
        <p:spPr>
          <a:xfrm>
            <a:off x="7489791" y="3631684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1</a:t>
            </a:r>
            <a:endParaRPr kumimoji="1"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7C8FD2-DDF8-E5B8-2718-C7F5F2A8C769}"/>
              </a:ext>
            </a:extLst>
          </p:cNvPr>
          <p:cNvSpPr txBox="1"/>
          <p:nvPr/>
        </p:nvSpPr>
        <p:spPr>
          <a:xfrm>
            <a:off x="8218528" y="3638402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2</a:t>
            </a:r>
            <a:endParaRPr kumimoji="1"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BED547A-C857-603E-4442-471C32B8F323}"/>
              </a:ext>
            </a:extLst>
          </p:cNvPr>
          <p:cNvSpPr txBox="1"/>
          <p:nvPr/>
        </p:nvSpPr>
        <p:spPr>
          <a:xfrm>
            <a:off x="8952883" y="3650517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3</a:t>
            </a:r>
            <a:endParaRPr kumimoji="1" lang="zh-CN" altLang="en-US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9CA480D-42A9-932A-21D4-9B76DA644445}"/>
              </a:ext>
            </a:extLst>
          </p:cNvPr>
          <p:cNvSpPr txBox="1"/>
          <p:nvPr/>
        </p:nvSpPr>
        <p:spPr>
          <a:xfrm>
            <a:off x="9654365" y="3650517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4</a:t>
            </a:r>
            <a:endParaRPr kumimoji="1"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32CD412-A25A-3C88-282C-3FF3F0C8B9FD}"/>
              </a:ext>
            </a:extLst>
          </p:cNvPr>
          <p:cNvSpPr txBox="1"/>
          <p:nvPr/>
        </p:nvSpPr>
        <p:spPr>
          <a:xfrm>
            <a:off x="6760243" y="4901807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0</a:t>
            </a:r>
            <a:endParaRPr kumimoji="1" lang="zh-CN" altLang="en-US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E88D5A3-7467-6E76-46DB-3FA9C3F6C842}"/>
              </a:ext>
            </a:extLst>
          </p:cNvPr>
          <p:cNvSpPr txBox="1"/>
          <p:nvPr/>
        </p:nvSpPr>
        <p:spPr>
          <a:xfrm>
            <a:off x="6771873" y="3650517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x</a:t>
            </a:r>
            <a:r>
              <a:rPr kumimoji="1" lang="en-US" altLang="zh-CN" b="1" baseline="-25000" dirty="0"/>
              <a:t>0</a:t>
            </a:r>
            <a:endParaRPr kumimoji="1" lang="zh-CN" altLang="en-US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6CC5E82-0DDC-A8F3-3323-72AE568D2473}"/>
              </a:ext>
            </a:extLst>
          </p:cNvPr>
          <p:cNvSpPr txBox="1"/>
          <p:nvPr/>
        </p:nvSpPr>
        <p:spPr>
          <a:xfrm>
            <a:off x="6773557" y="1960838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y</a:t>
            </a:r>
            <a:r>
              <a:rPr kumimoji="1" lang="en-US" altLang="zh-CN" b="1" baseline="-25000" dirty="0"/>
              <a:t>1</a:t>
            </a:r>
            <a:endParaRPr kumimoji="1" lang="zh-CN" altLang="en-US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52C7B9C-BA74-79D4-47A1-BE5EC935A74B}"/>
              </a:ext>
            </a:extLst>
          </p:cNvPr>
          <p:cNvSpPr txBox="1"/>
          <p:nvPr/>
        </p:nvSpPr>
        <p:spPr>
          <a:xfrm>
            <a:off x="7504504" y="1960838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y</a:t>
            </a:r>
            <a:r>
              <a:rPr kumimoji="1" lang="en-US" altLang="zh-CN" b="1" baseline="-25000" dirty="0"/>
              <a:t>2</a:t>
            </a:r>
            <a:endParaRPr kumimoji="1" lang="zh-CN" altLang="en-US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1B5C756-2233-A636-BCAF-086A23D6F8EB}"/>
              </a:ext>
            </a:extLst>
          </p:cNvPr>
          <p:cNvSpPr txBox="1"/>
          <p:nvPr/>
        </p:nvSpPr>
        <p:spPr>
          <a:xfrm>
            <a:off x="8235451" y="1958624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y</a:t>
            </a:r>
            <a:r>
              <a:rPr kumimoji="1" lang="en-US" altLang="zh-CN" b="1" baseline="-25000" dirty="0"/>
              <a:t>3</a:t>
            </a:r>
            <a:endParaRPr kumimoji="1" lang="zh-CN" altLang="en-US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5B95103-95FE-517D-9018-26A072454DBE}"/>
              </a:ext>
            </a:extLst>
          </p:cNvPr>
          <p:cNvSpPr txBox="1"/>
          <p:nvPr/>
        </p:nvSpPr>
        <p:spPr>
          <a:xfrm>
            <a:off x="8931081" y="1958624"/>
            <a:ext cx="65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y</a:t>
            </a:r>
            <a:r>
              <a:rPr kumimoji="1" lang="en-US" altLang="zh-CN" b="1" baseline="-25000" dirty="0"/>
              <a:t>4</a:t>
            </a:r>
            <a:endParaRPr kumimoji="1" lang="zh-CN" altLang="en-US" b="1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6ABBC46-C5C0-90C1-F8D8-4C2A3769619B}"/>
              </a:ext>
            </a:extLst>
          </p:cNvPr>
          <p:cNvSpPr/>
          <p:nvPr/>
        </p:nvSpPr>
        <p:spPr>
          <a:xfrm>
            <a:off x="9491240" y="3500399"/>
            <a:ext cx="657331" cy="68963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 descr="文本&#10;&#10;中度可信度描述已自动生成">
            <a:extLst>
              <a:ext uri="{FF2B5EF4-FFF2-40B4-BE49-F238E27FC236}">
                <a16:creationId xmlns:a16="http://schemas.microsoft.com/office/drawing/2014/main" id="{1018B063-6367-6A15-F051-2673B825B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61" y="3193895"/>
            <a:ext cx="5273771" cy="14631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1E20410-812F-DAAF-2958-D0E59B0DF48B}"/>
              </a:ext>
            </a:extLst>
          </p:cNvPr>
          <p:cNvSpPr txBox="1"/>
          <p:nvPr/>
        </p:nvSpPr>
        <p:spPr>
          <a:xfrm>
            <a:off x="3964882" y="5945177"/>
            <a:ext cx="482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Time</a:t>
            </a:r>
            <a:r>
              <a:rPr kumimoji="1" lang="en-US" altLang="zh-CN" baseline="-25000" dirty="0" err="1"/>
              <a:t>total</a:t>
            </a:r>
            <a:r>
              <a:rPr kumimoji="1" lang="en-US" altLang="zh-CN" dirty="0"/>
              <a:t> = K * </a:t>
            </a:r>
            <a:r>
              <a:rPr kumimoji="1" lang="en-US" altLang="zh-CN" b="1" dirty="0" err="1"/>
              <a:t>T</a:t>
            </a:r>
            <a:r>
              <a:rPr kumimoji="1" lang="en-US" altLang="zh-CN" b="1" baseline="-25000" dirty="0" err="1"/>
              <a:t>draft_model</a:t>
            </a:r>
            <a:r>
              <a:rPr kumimoji="1" lang="en-US" altLang="zh-CN" b="1" dirty="0"/>
              <a:t>(.) +</a:t>
            </a:r>
            <a:r>
              <a:rPr kumimoji="1" lang="en-US" altLang="zh-CN" dirty="0"/>
              <a:t> </a:t>
            </a:r>
            <a:r>
              <a:rPr kumimoji="1" lang="en-US" altLang="zh-CN" b="1" dirty="0" err="1"/>
              <a:t>T</a:t>
            </a:r>
            <a:r>
              <a:rPr kumimoji="1" lang="en-US" altLang="zh-CN" b="1" baseline="-25000" dirty="0" err="1"/>
              <a:t>target_model</a:t>
            </a:r>
            <a:r>
              <a:rPr kumimoji="1" lang="en-US" altLang="zh-CN" b="1" dirty="0"/>
              <a:t>(.)</a:t>
            </a:r>
            <a:endParaRPr kumimoji="1" lang="zh-CN" altLang="en-US" b="1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A64AB62-DE7E-818D-2B2F-94DA1C8C1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53" y="4657045"/>
            <a:ext cx="5137421" cy="614094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66120F06-FAC8-7A78-9BE6-0C873D4D07CF}"/>
              </a:ext>
            </a:extLst>
          </p:cNvPr>
          <p:cNvSpPr/>
          <p:nvPr/>
        </p:nvSpPr>
        <p:spPr>
          <a:xfrm>
            <a:off x="441766" y="3341434"/>
            <a:ext cx="5529153" cy="138571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899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67C38-6D17-3B7E-861F-6D933BE01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DC928F1-60AD-056A-2982-170563D86F8C}"/>
              </a:ext>
            </a:extLst>
          </p:cNvPr>
          <p:cNvSpPr txBox="1"/>
          <p:nvPr/>
        </p:nvSpPr>
        <p:spPr>
          <a:xfrm>
            <a:off x="4803494" y="3044142"/>
            <a:ext cx="626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/>
              <a:t>Analysis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4591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F45F9-5BC7-10E4-B05F-E4A434780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958041E1-C117-17BC-6B31-01F609DDF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961"/>
          <a:stretch/>
        </p:blipFill>
        <p:spPr>
          <a:xfrm>
            <a:off x="685800" y="1564144"/>
            <a:ext cx="6273800" cy="322375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690B01D-16DE-A72F-2E02-4DF505EE75B3}"/>
              </a:ext>
            </a:extLst>
          </p:cNvPr>
          <p:cNvSpPr txBox="1"/>
          <p:nvPr/>
        </p:nvSpPr>
        <p:spPr>
          <a:xfrm>
            <a:off x="520700" y="482600"/>
            <a:ext cx="834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Perform Exact Sampling from Target Distribution with NO Approximation</a:t>
            </a:r>
            <a:endParaRPr kumimoji="1" lang="zh-CN" altLang="en-US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0E2BDD7-59FB-8386-71A2-2A856E0CC7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16325"/>
          <a:stretch/>
        </p:blipFill>
        <p:spPr>
          <a:xfrm>
            <a:off x="4487900" y="5744187"/>
            <a:ext cx="6045200" cy="369332"/>
          </a:xfrm>
          <a:prstGeom prst="rect">
            <a:avLst/>
          </a:prstGeom>
        </p:spPr>
      </p:pic>
      <p:pic>
        <p:nvPicPr>
          <p:cNvPr id="23" name="图片 22" descr="文本, 信件&#10;&#10;描述已自动生成">
            <a:extLst>
              <a:ext uri="{FF2B5EF4-FFF2-40B4-BE49-F238E27FC236}">
                <a16:creationId xmlns:a16="http://schemas.microsoft.com/office/drawing/2014/main" id="{4832369C-33CC-F555-8F23-014D977FB1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074"/>
          <a:stretch/>
        </p:blipFill>
        <p:spPr>
          <a:xfrm>
            <a:off x="7259602" y="2777359"/>
            <a:ext cx="4025900" cy="1041400"/>
          </a:xfrm>
          <a:prstGeom prst="rect">
            <a:avLst/>
          </a:prstGeom>
        </p:spPr>
      </p:pic>
      <p:pic>
        <p:nvPicPr>
          <p:cNvPr id="26" name="图片 25" descr="图表, 折线图&#10;&#10;描述已自动生成">
            <a:extLst>
              <a:ext uri="{FF2B5EF4-FFF2-40B4-BE49-F238E27FC236}">
                <a16:creationId xmlns:a16="http://schemas.microsoft.com/office/drawing/2014/main" id="{5CFC55CF-67C5-EAAD-D895-23D2F4E1A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775" y="4715299"/>
            <a:ext cx="2868225" cy="2057777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DFB558F3-2D27-6C88-FD3F-7563A264861E}"/>
              </a:ext>
            </a:extLst>
          </p:cNvPr>
          <p:cNvSpPr txBox="1"/>
          <p:nvPr/>
        </p:nvSpPr>
        <p:spPr>
          <a:xfrm>
            <a:off x="7259602" y="2209800"/>
            <a:ext cx="361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Definition of β : Acceptance Rate</a:t>
            </a:r>
            <a:endParaRPr kumimoji="1" lang="zh-CN" altLang="en-US" b="1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F3BA75D-2344-93C4-BE17-66A1BE2C19BF}"/>
              </a:ext>
            </a:extLst>
          </p:cNvPr>
          <p:cNvSpPr/>
          <p:nvPr/>
        </p:nvSpPr>
        <p:spPr>
          <a:xfrm>
            <a:off x="3530600" y="3607661"/>
            <a:ext cx="1346200" cy="40932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98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512C6-DD6B-F3E8-DCDF-0BAD5351D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14F677F-2A7A-A7EC-7F9B-54DE25FB757D}"/>
              </a:ext>
            </a:extLst>
          </p:cNvPr>
          <p:cNvSpPr txBox="1"/>
          <p:nvPr/>
        </p:nvSpPr>
        <p:spPr>
          <a:xfrm>
            <a:off x="538878" y="628068"/>
            <a:ext cx="11030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Expected number of tokens to generate in a single run of “the Algorithm”</a:t>
            </a:r>
            <a:endParaRPr kumimoji="1" lang="zh-CN" altLang="en-US" sz="2400" b="1" dirty="0"/>
          </a:p>
        </p:txBody>
      </p:sp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F51EC59A-A4F9-9FD9-2191-00A680115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78" y="3786299"/>
            <a:ext cx="5110656" cy="1213035"/>
          </a:xfrm>
          <a:prstGeom prst="rect">
            <a:avLst/>
          </a:prstGeom>
        </p:spPr>
      </p:pic>
      <p:pic>
        <p:nvPicPr>
          <p:cNvPr id="10" name="图片 9" descr="图表&#10;&#10;描述已自动生成">
            <a:extLst>
              <a:ext uri="{FF2B5EF4-FFF2-40B4-BE49-F238E27FC236}">
                <a16:creationId xmlns:a16="http://schemas.microsoft.com/office/drawing/2014/main" id="{5F40DEC3-912D-AD99-2176-3B9F3F53B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950" y="2126299"/>
            <a:ext cx="5958700" cy="410363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B5CF45F-9181-6AF1-AF2C-2290BFD7CECC}"/>
              </a:ext>
            </a:extLst>
          </p:cNvPr>
          <p:cNvSpPr txBox="1"/>
          <p:nvPr/>
        </p:nvSpPr>
        <p:spPr>
          <a:xfrm>
            <a:off x="1225550" y="3421433"/>
            <a:ext cx="370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Definition of ⍺ : the Average of β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016398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54199-A430-C87B-92E0-5E15F8420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7A26845-944D-064D-9BFE-A63E850DB3D3}"/>
              </a:ext>
            </a:extLst>
          </p:cNvPr>
          <p:cNvSpPr txBox="1"/>
          <p:nvPr/>
        </p:nvSpPr>
        <p:spPr>
          <a:xfrm>
            <a:off x="635161" y="419100"/>
            <a:ext cx="4343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err="1"/>
              <a:t>Walltime</a:t>
            </a:r>
            <a:r>
              <a:rPr kumimoji="1" lang="en-US" altLang="zh-CN" sz="2400" b="1" dirty="0"/>
              <a:t> speedup</a:t>
            </a:r>
            <a:endParaRPr kumimoji="1" lang="zh-CN" altLang="en-US" sz="2400" b="1" dirty="0"/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913F4A2B-039B-F7C2-3EBF-C2C591DA9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649" y="2863786"/>
            <a:ext cx="4914900" cy="736600"/>
          </a:xfrm>
          <a:prstGeom prst="rect">
            <a:avLst/>
          </a:prstGeom>
        </p:spPr>
      </p:pic>
      <p:pic>
        <p:nvPicPr>
          <p:cNvPr id="10" name="图片 9" descr="文本&#10;&#10;描述已自动生成">
            <a:extLst>
              <a:ext uri="{FF2B5EF4-FFF2-40B4-BE49-F238E27FC236}">
                <a16:creationId xmlns:a16="http://schemas.microsoft.com/office/drawing/2014/main" id="{A8BA5EBF-5C30-6525-7690-CC0CEE8CF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50" y="4063937"/>
            <a:ext cx="4787900" cy="2133600"/>
          </a:xfrm>
          <a:prstGeom prst="rect">
            <a:avLst/>
          </a:prstGeom>
        </p:spPr>
      </p:pic>
      <p:pic>
        <p:nvPicPr>
          <p:cNvPr id="21" name="图片 20" descr="文本&#10;&#10;描述已自动生成">
            <a:extLst>
              <a:ext uri="{FF2B5EF4-FFF2-40B4-BE49-F238E27FC236}">
                <a16:creationId xmlns:a16="http://schemas.microsoft.com/office/drawing/2014/main" id="{39774DB0-712A-A860-E2A2-3C7B5BB3E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78" y="1768050"/>
            <a:ext cx="4889500" cy="876300"/>
          </a:xfrm>
          <a:prstGeom prst="rect">
            <a:avLst/>
          </a:prstGeom>
        </p:spPr>
      </p:pic>
      <p:pic>
        <p:nvPicPr>
          <p:cNvPr id="25" name="图片 24" descr="文本&#10;&#10;描述已自动生成">
            <a:extLst>
              <a:ext uri="{FF2B5EF4-FFF2-40B4-BE49-F238E27FC236}">
                <a16:creationId xmlns:a16="http://schemas.microsoft.com/office/drawing/2014/main" id="{7D8C9ED1-4933-E0CC-7C23-FDED1282E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852" y="3975523"/>
            <a:ext cx="4762500" cy="214630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19C4642-9F49-3C47-6990-0A59858B36F6}"/>
              </a:ext>
            </a:extLst>
          </p:cNvPr>
          <p:cNvSpPr txBox="1"/>
          <p:nvPr/>
        </p:nvSpPr>
        <p:spPr>
          <a:xfrm>
            <a:off x="921978" y="1248366"/>
            <a:ext cx="613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Recall </a:t>
            </a:r>
            <a:r>
              <a:rPr kumimoji="1" lang="en-US" altLang="zh-CN" b="1" dirty="0" err="1"/>
              <a:t>Time</a:t>
            </a:r>
            <a:r>
              <a:rPr kumimoji="1" lang="en-US" altLang="zh-CN" b="1" baseline="-25000" dirty="0" err="1"/>
              <a:t>total</a:t>
            </a:r>
            <a:r>
              <a:rPr kumimoji="1" lang="en-US" altLang="zh-CN" dirty="0"/>
              <a:t> = K * </a:t>
            </a:r>
            <a:r>
              <a:rPr kumimoji="1" lang="en-US" altLang="zh-CN" b="1" dirty="0" err="1"/>
              <a:t>T</a:t>
            </a:r>
            <a:r>
              <a:rPr kumimoji="1" lang="en-US" altLang="zh-CN" b="1" baseline="-25000" dirty="0" err="1"/>
              <a:t>draft_model</a:t>
            </a:r>
            <a:r>
              <a:rPr kumimoji="1" lang="en-US" altLang="zh-CN" b="1" dirty="0"/>
              <a:t>(.) +</a:t>
            </a:r>
            <a:r>
              <a:rPr kumimoji="1" lang="en-US" altLang="zh-CN" dirty="0"/>
              <a:t> </a:t>
            </a:r>
            <a:r>
              <a:rPr kumimoji="1" lang="en-US" altLang="zh-CN" b="1" dirty="0" err="1"/>
              <a:t>T</a:t>
            </a:r>
            <a:r>
              <a:rPr kumimoji="1" lang="en-US" altLang="zh-CN" b="1" baseline="-25000" dirty="0" err="1"/>
              <a:t>target_model</a:t>
            </a:r>
            <a:r>
              <a:rPr kumimoji="1" lang="en-US" altLang="zh-CN" b="1" dirty="0"/>
              <a:t>(.)</a:t>
            </a:r>
            <a:endParaRPr kumimoji="1" lang="zh-CN" altLang="en-US" b="1" dirty="0"/>
          </a:p>
        </p:txBody>
      </p:sp>
      <p:cxnSp>
        <p:nvCxnSpPr>
          <p:cNvPr id="28" name="曲线连接符 27">
            <a:extLst>
              <a:ext uri="{FF2B5EF4-FFF2-40B4-BE49-F238E27FC236}">
                <a16:creationId xmlns:a16="http://schemas.microsoft.com/office/drawing/2014/main" id="{C1C54D8A-E708-5D2F-6542-E77E3A198EE4}"/>
              </a:ext>
            </a:extLst>
          </p:cNvPr>
          <p:cNvCxnSpPr>
            <a:stCxn id="21" idx="2"/>
          </p:cNvCxnSpPr>
          <p:nvPr/>
        </p:nvCxnSpPr>
        <p:spPr>
          <a:xfrm rot="16200000" flipH="1">
            <a:off x="3458602" y="2552476"/>
            <a:ext cx="438874" cy="622622"/>
          </a:xfrm>
          <a:prstGeom prst="curvedConnector2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31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F1493-7895-2BCC-8FCF-9B3AE708C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BAA6975-AFB7-ECA1-A936-CFD4CC25DC0E}"/>
              </a:ext>
            </a:extLst>
          </p:cNvPr>
          <p:cNvSpPr txBox="1"/>
          <p:nvPr/>
        </p:nvSpPr>
        <p:spPr>
          <a:xfrm>
            <a:off x="635161" y="856526"/>
            <a:ext cx="862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Choosing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𝛾 </a:t>
            </a:r>
            <a:endParaRPr kumimoji="1" lang="zh-CN" altLang="en-US" sz="2400" b="1" dirty="0"/>
          </a:p>
        </p:txBody>
      </p:sp>
      <p:pic>
        <p:nvPicPr>
          <p:cNvPr id="6" name="图片 5" descr="图表&#10;&#10;描述已自动生成">
            <a:extLst>
              <a:ext uri="{FF2B5EF4-FFF2-40B4-BE49-F238E27FC236}">
                <a16:creationId xmlns:a16="http://schemas.microsoft.com/office/drawing/2014/main" id="{604C24A0-4592-7BDD-A843-950511AF6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4" t="8473" r="6384" b="2435"/>
          <a:stretch/>
        </p:blipFill>
        <p:spPr>
          <a:xfrm>
            <a:off x="1276350" y="2924491"/>
            <a:ext cx="4705350" cy="3519394"/>
          </a:xfrm>
          <a:prstGeom prst="rect">
            <a:avLst/>
          </a:prstGeom>
        </p:spPr>
      </p:pic>
      <p:pic>
        <p:nvPicPr>
          <p:cNvPr id="10" name="图片 9" descr="黑色的钟表&#10;&#10;低可信度描述已自动生成">
            <a:extLst>
              <a:ext uri="{FF2B5EF4-FFF2-40B4-BE49-F238E27FC236}">
                <a16:creationId xmlns:a16="http://schemas.microsoft.com/office/drawing/2014/main" id="{A312242F-E36E-4EC1-445F-03BB804A7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549902" y="1684347"/>
            <a:ext cx="1536700" cy="6096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7B1EE72-BEF9-3EBC-0DAC-FA3C4FD3198F}"/>
              </a:ext>
            </a:extLst>
          </p:cNvPr>
          <p:cNvSpPr txBox="1"/>
          <p:nvPr/>
        </p:nvSpPr>
        <p:spPr>
          <a:xfrm>
            <a:off x="1917700" y="1804481"/>
            <a:ext cx="318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Recall Improvement Factor: </a:t>
            </a:r>
            <a:endParaRPr kumimoji="1" lang="zh-CN" altLang="en-US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B9540CB-5E1B-3AD9-6207-353FA3E4E139}"/>
              </a:ext>
            </a:extLst>
          </p:cNvPr>
          <p:cNvSpPr txBox="1"/>
          <p:nvPr/>
        </p:nvSpPr>
        <p:spPr>
          <a:xfrm>
            <a:off x="6781800" y="3263900"/>
            <a:ext cx="49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1. Larger ⍺ suggests larger 𝛾</a:t>
            </a:r>
            <a:endParaRPr kumimoji="1" lang="zh-CN" altLang="en-US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F63AFD7-B479-41B8-1EB3-379F7A6D158C}"/>
              </a:ext>
            </a:extLst>
          </p:cNvPr>
          <p:cNvSpPr txBox="1"/>
          <p:nvPr/>
        </p:nvSpPr>
        <p:spPr>
          <a:xfrm>
            <a:off x="6781800" y="4233853"/>
            <a:ext cx="49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2. Given ⍺, larger c suggests larger 𝛾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311153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6EAFC-BDC7-C3EF-AC81-4ED7AF5FD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024C25A-EC9B-12A2-8D02-0BD3BFE93D81}"/>
              </a:ext>
            </a:extLst>
          </p:cNvPr>
          <p:cNvSpPr txBox="1"/>
          <p:nvPr/>
        </p:nvSpPr>
        <p:spPr>
          <a:xfrm>
            <a:off x="4803494" y="3044142"/>
            <a:ext cx="626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/>
              <a:t>Experiment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7279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EE4B163-5ABB-D776-BBBC-7B3551526577}"/>
              </a:ext>
            </a:extLst>
          </p:cNvPr>
          <p:cNvSpPr txBox="1"/>
          <p:nvPr/>
        </p:nvSpPr>
        <p:spPr>
          <a:xfrm>
            <a:off x="4446607" y="2951544"/>
            <a:ext cx="329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/>
              <a:t>Background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09404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A40A2-D03E-4B09-FC2B-49717AC8A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33F858-3E45-4358-8560-51D449184EE9}"/>
              </a:ext>
            </a:extLst>
          </p:cNvPr>
          <p:cNvSpPr txBox="1"/>
          <p:nvPr/>
        </p:nvSpPr>
        <p:spPr>
          <a:xfrm>
            <a:off x="635161" y="602526"/>
            <a:ext cx="862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Empirical Result on </a:t>
            </a:r>
            <a:r>
              <a:rPr kumimoji="1" lang="en-US" altLang="zh-CN" sz="2400" b="1" dirty="0" err="1"/>
              <a:t>Walltime</a:t>
            </a:r>
            <a:r>
              <a:rPr kumimoji="1" lang="en-US" altLang="zh-CN" sz="2400" b="1" dirty="0"/>
              <a:t> Speedup </a:t>
            </a:r>
            <a:endParaRPr kumimoji="1" lang="zh-CN" altLang="en-US" sz="2400" b="1" dirty="0"/>
          </a:p>
        </p:txBody>
      </p:sp>
      <p:pic>
        <p:nvPicPr>
          <p:cNvPr id="3" name="图片 2" descr="表格&#10;&#10;描述已自动生成">
            <a:extLst>
              <a:ext uri="{FF2B5EF4-FFF2-40B4-BE49-F238E27FC236}">
                <a16:creationId xmlns:a16="http://schemas.microsoft.com/office/drawing/2014/main" id="{37398644-E40A-A8B7-275F-915D905D7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234"/>
          <a:stretch/>
        </p:blipFill>
        <p:spPr>
          <a:xfrm>
            <a:off x="7196976" y="1282701"/>
            <a:ext cx="4125541" cy="3987800"/>
          </a:xfrm>
          <a:prstGeom prst="rect">
            <a:avLst/>
          </a:prstGeom>
        </p:spPr>
      </p:pic>
      <p:pic>
        <p:nvPicPr>
          <p:cNvPr id="7" name="图片 6" descr="表格&#10;&#10;描述已自动生成">
            <a:extLst>
              <a:ext uri="{FF2B5EF4-FFF2-40B4-BE49-F238E27FC236}">
                <a16:creationId xmlns:a16="http://schemas.microsoft.com/office/drawing/2014/main" id="{7978136C-E19D-9296-D54E-71373515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879" y="1730736"/>
            <a:ext cx="4445161" cy="28889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06C4085-FE46-0925-9FC7-D5D44659FF0E}"/>
              </a:ext>
            </a:extLst>
          </p:cNvPr>
          <p:cNvSpPr txBox="1"/>
          <p:nvPr/>
        </p:nvSpPr>
        <p:spPr>
          <a:xfrm>
            <a:off x="1536700" y="5496508"/>
            <a:ext cx="14084300" cy="88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l-GR" altLang="zh-CN" b="1" dirty="0"/>
              <a:t>α </a:t>
            </a:r>
            <a:r>
              <a:rPr lang="en" altLang="zh-CN" b="1" dirty="0"/>
              <a:t>increases with larger approximation models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" altLang="zh-CN" b="1" dirty="0"/>
              <a:t>Argmax Sampling has higher </a:t>
            </a:r>
            <a:r>
              <a:rPr lang="el-GR" altLang="zh-CN" b="1" dirty="0"/>
              <a:t>α </a:t>
            </a:r>
            <a:r>
              <a:rPr lang="en" altLang="zh-CN" b="1" dirty="0"/>
              <a:t>and </a:t>
            </a:r>
            <a:r>
              <a:rPr lang="en" altLang="zh-CN" b="1" dirty="0" err="1"/>
              <a:t>walltime</a:t>
            </a:r>
            <a:r>
              <a:rPr lang="en" altLang="zh-CN" b="1" dirty="0"/>
              <a:t> improvement than Standard Sampling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882630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D1DCA-DE2E-B572-2E86-A24FFD917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85D45E9-9C8C-B180-398B-BD64ACC5FB14}"/>
              </a:ext>
            </a:extLst>
          </p:cNvPr>
          <p:cNvSpPr txBox="1"/>
          <p:nvPr/>
        </p:nvSpPr>
        <p:spPr>
          <a:xfrm>
            <a:off x="635161" y="602526"/>
            <a:ext cx="862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Empirical Result on ⍺</a:t>
            </a:r>
            <a:endParaRPr kumimoji="1" lang="zh-CN" altLang="en-US" sz="2400" b="1" dirty="0"/>
          </a:p>
        </p:txBody>
      </p:sp>
      <p:pic>
        <p:nvPicPr>
          <p:cNvPr id="5" name="图片 4" descr="图形用户界面, 文本, 应用程序&#10;&#10;描述已自动生成">
            <a:extLst>
              <a:ext uri="{FF2B5EF4-FFF2-40B4-BE49-F238E27FC236}">
                <a16:creationId xmlns:a16="http://schemas.microsoft.com/office/drawing/2014/main" id="{C109F9F0-8CEE-BB59-5A4C-1CD5D9AFB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746250"/>
            <a:ext cx="7772400" cy="3611710"/>
          </a:xfrm>
          <a:prstGeom prst="rect">
            <a:avLst/>
          </a:prstGeom>
        </p:spPr>
      </p:pic>
      <p:pic>
        <p:nvPicPr>
          <p:cNvPr id="8" name="图片 7" descr="表格&#10;&#10;描述已自动生成">
            <a:extLst>
              <a:ext uri="{FF2B5EF4-FFF2-40B4-BE49-F238E27FC236}">
                <a16:creationId xmlns:a16="http://schemas.microsoft.com/office/drawing/2014/main" id="{770954F3-B88B-B253-0A59-592C10DDA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542" y="1257300"/>
            <a:ext cx="306200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91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E5ADC-4CD1-E2EE-CFEB-341B58CAD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8E444EA-7F3C-6EDA-9974-B0E3C8495222}"/>
              </a:ext>
            </a:extLst>
          </p:cNvPr>
          <p:cNvSpPr txBox="1"/>
          <p:nvPr/>
        </p:nvSpPr>
        <p:spPr>
          <a:xfrm>
            <a:off x="4097439" y="2916820"/>
            <a:ext cx="626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/>
              <a:t>Following Work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07778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295151-F15E-DEBD-46F1-16EBDE83B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99" y="1459346"/>
            <a:ext cx="5430642" cy="3341254"/>
          </a:xfrm>
          <a:prstGeom prst="rect">
            <a:avLst/>
          </a:prstGeom>
        </p:spPr>
      </p:pic>
      <p:pic>
        <p:nvPicPr>
          <p:cNvPr id="7" name="图片 6" descr="文本&#10;&#10;中度可信度描述已自动生成">
            <a:extLst>
              <a:ext uri="{FF2B5EF4-FFF2-40B4-BE49-F238E27FC236}">
                <a16:creationId xmlns:a16="http://schemas.microsoft.com/office/drawing/2014/main" id="{818AE22E-7786-1439-E54D-87D58FED2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31" y="4917509"/>
            <a:ext cx="7366000" cy="1905000"/>
          </a:xfrm>
          <a:prstGeom prst="rect">
            <a:avLst/>
          </a:prstGeom>
        </p:spPr>
      </p:pic>
      <p:pic>
        <p:nvPicPr>
          <p:cNvPr id="9" name="图片 8" descr="图示&#10;&#10;描述已自动生成">
            <a:extLst>
              <a:ext uri="{FF2B5EF4-FFF2-40B4-BE49-F238E27FC236}">
                <a16:creationId xmlns:a16="http://schemas.microsoft.com/office/drawing/2014/main" id="{924C0690-6EA6-7468-00FA-7B861AE5A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900" y="1879600"/>
            <a:ext cx="4978400" cy="2222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17B06C7-758D-5AF7-B348-9BE33F99C38C}"/>
              </a:ext>
            </a:extLst>
          </p:cNvPr>
          <p:cNvSpPr txBox="1"/>
          <p:nvPr/>
        </p:nvSpPr>
        <p:spPr>
          <a:xfrm>
            <a:off x="635161" y="602526"/>
            <a:ext cx="862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Self Drafting &amp; Adaptive Drafting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26569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43A5A-5716-3CB5-1E72-5FE6363B9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64A31A7-1909-A1D5-309E-89DCA4D28769}"/>
              </a:ext>
            </a:extLst>
          </p:cNvPr>
          <p:cNvSpPr txBox="1"/>
          <p:nvPr/>
        </p:nvSpPr>
        <p:spPr>
          <a:xfrm>
            <a:off x="635161" y="602526"/>
            <a:ext cx="862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Parallel Decoding</a:t>
            </a:r>
            <a:endParaRPr kumimoji="1" lang="zh-CN" altLang="en-US" sz="2400" b="1" dirty="0"/>
          </a:p>
        </p:txBody>
      </p:sp>
      <p:pic>
        <p:nvPicPr>
          <p:cNvPr id="6" name="图片 5" descr="图形用户界面, 文本, 应用程序, 电子邮件&#10;&#10;描述已自动生成">
            <a:extLst>
              <a:ext uri="{FF2B5EF4-FFF2-40B4-BE49-F238E27FC236}">
                <a16:creationId xmlns:a16="http://schemas.microsoft.com/office/drawing/2014/main" id="{2E17CE77-AE24-31A9-A791-508DD78F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727747"/>
            <a:ext cx="5467350" cy="3402505"/>
          </a:xfrm>
          <a:prstGeom prst="rect">
            <a:avLst/>
          </a:prstGeom>
        </p:spPr>
      </p:pic>
      <p:pic>
        <p:nvPicPr>
          <p:cNvPr id="8" name="图片 7" descr="图示&#10;&#10;描述已自动生成">
            <a:extLst>
              <a:ext uri="{FF2B5EF4-FFF2-40B4-BE49-F238E27FC236}">
                <a16:creationId xmlns:a16="http://schemas.microsoft.com/office/drawing/2014/main" id="{987F09C8-2DCE-F57B-B288-4DAB2F9F6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348" y="1760834"/>
            <a:ext cx="4475102" cy="36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29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28C23-2A4D-A96B-AEBF-CA69A18BA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2FAC403-2EF4-A4E6-5A0A-70229AE53073}"/>
              </a:ext>
            </a:extLst>
          </p:cNvPr>
          <p:cNvSpPr txBox="1"/>
          <p:nvPr/>
        </p:nvSpPr>
        <p:spPr>
          <a:xfrm>
            <a:off x="5024539" y="2916820"/>
            <a:ext cx="626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/>
              <a:t>Usage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50434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05FF3BB-9CBA-8087-7D46-2D8530F9BD6E}"/>
              </a:ext>
            </a:extLst>
          </p:cNvPr>
          <p:cNvSpPr txBox="1"/>
          <p:nvPr/>
        </p:nvSpPr>
        <p:spPr>
          <a:xfrm>
            <a:off x="635161" y="602526"/>
            <a:ext cx="862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err="1"/>
              <a:t>vLLM</a:t>
            </a:r>
            <a:r>
              <a:rPr kumimoji="1" lang="en-US" altLang="zh-CN" sz="2400" b="1" dirty="0"/>
              <a:t> Support</a:t>
            </a:r>
            <a:endParaRPr kumimoji="1" lang="zh-CN" altLang="en-US" sz="2400" b="1" dirty="0"/>
          </a:p>
        </p:txBody>
      </p:sp>
      <p:pic>
        <p:nvPicPr>
          <p:cNvPr id="8" name="图片 7" descr="文本&#10;&#10;描述已自动生成">
            <a:extLst>
              <a:ext uri="{FF2B5EF4-FFF2-40B4-BE49-F238E27FC236}">
                <a16:creationId xmlns:a16="http://schemas.microsoft.com/office/drawing/2014/main" id="{064AC3AD-3469-3BA6-F08E-31CE518F3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61" y="2768600"/>
            <a:ext cx="2908300" cy="1320800"/>
          </a:xfrm>
          <a:prstGeom prst="rect">
            <a:avLst/>
          </a:prstGeom>
        </p:spPr>
      </p:pic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0C023394-45EC-8E12-CA91-6D3F4F626DD6}"/>
              </a:ext>
            </a:extLst>
          </p:cNvPr>
          <p:cNvCxnSpPr/>
          <p:nvPr/>
        </p:nvCxnSpPr>
        <p:spPr>
          <a:xfrm>
            <a:off x="3690154" y="3429000"/>
            <a:ext cx="1117600" cy="0"/>
          </a:xfrm>
          <a:prstGeom prst="straightConnector1">
            <a:avLst/>
          </a:prstGeom>
          <a:ln w="920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图形用户界面, 文本, 应用程序&#10;&#10;描述已自动生成">
            <a:extLst>
              <a:ext uri="{FF2B5EF4-FFF2-40B4-BE49-F238E27FC236}">
                <a16:creationId xmlns:a16="http://schemas.microsoft.com/office/drawing/2014/main" id="{B4F05A7D-6C74-C656-98A8-F44408C62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812"/>
          <a:stretch/>
        </p:blipFill>
        <p:spPr>
          <a:xfrm>
            <a:off x="5441950" y="1638298"/>
            <a:ext cx="6362700" cy="40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15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3283C-4104-7164-A119-51E30DF2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0" y="2766218"/>
            <a:ext cx="2514600" cy="1325563"/>
          </a:xfrm>
        </p:spPr>
        <p:txBody>
          <a:bodyPr/>
          <a:lstStyle/>
          <a:p>
            <a:r>
              <a:rPr kumimoji="1" lang="en-US" altLang="zh-CN" b="1" dirty="0"/>
              <a:t>Thanks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183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6151B5E-68D5-D10F-DEDA-31A6A3346ABC}"/>
              </a:ext>
            </a:extLst>
          </p:cNvPr>
          <p:cNvSpPr txBox="1"/>
          <p:nvPr/>
        </p:nvSpPr>
        <p:spPr>
          <a:xfrm>
            <a:off x="358815" y="277792"/>
            <a:ext cx="329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Background</a:t>
            </a:r>
            <a:endParaRPr kumimoji="1" lang="zh-CN" altLang="en-US" sz="24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01ACA2-8067-0306-D958-CB6132D8B338}"/>
              </a:ext>
            </a:extLst>
          </p:cNvPr>
          <p:cNvSpPr txBox="1"/>
          <p:nvPr/>
        </p:nvSpPr>
        <p:spPr>
          <a:xfrm>
            <a:off x="1915610" y="1067030"/>
            <a:ext cx="891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Auto-regressive Modeling as a “Go-To Modelling” for numerous tasks</a:t>
            </a:r>
            <a:endParaRPr kumimoji="1" lang="zh-CN" altLang="en-US" sz="20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2CCDC-CA4B-CC8E-A65F-D1D227CBF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80" y="2711014"/>
            <a:ext cx="2048719" cy="1416776"/>
          </a:xfrm>
          <a:prstGeom prst="rect">
            <a:avLst/>
          </a:prstGeom>
        </p:spPr>
      </p:pic>
      <p:pic>
        <p:nvPicPr>
          <p:cNvPr id="9" name="图片 8" descr="图形用户界面, 文本, 应用程序&#10;&#10;描述已自动生成">
            <a:extLst>
              <a:ext uri="{FF2B5EF4-FFF2-40B4-BE49-F238E27FC236}">
                <a16:creationId xmlns:a16="http://schemas.microsoft.com/office/drawing/2014/main" id="{EC4628C1-5EFA-851E-D14A-80136F60C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42" y="4127790"/>
            <a:ext cx="3569838" cy="1249973"/>
          </a:xfrm>
          <a:prstGeom prst="rect">
            <a:avLst/>
          </a:prstGeom>
        </p:spPr>
      </p:pic>
      <p:pic>
        <p:nvPicPr>
          <p:cNvPr id="11" name="图片 10" descr="图形用户界面, 文本, 应用程序, 聊天或短信&#10;&#10;描述已自动生成">
            <a:extLst>
              <a:ext uri="{FF2B5EF4-FFF2-40B4-BE49-F238E27FC236}">
                <a16:creationId xmlns:a16="http://schemas.microsoft.com/office/drawing/2014/main" id="{32A53FFF-E5D4-93F7-348E-C64F2F46B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387" y="4616256"/>
            <a:ext cx="1953709" cy="1968181"/>
          </a:xfrm>
          <a:prstGeom prst="rect">
            <a:avLst/>
          </a:prstGeom>
        </p:spPr>
      </p:pic>
      <p:pic>
        <p:nvPicPr>
          <p:cNvPr id="13" name="图片 12" descr="图形用户界面, 应用程序&#10;&#10;描述已自动生成">
            <a:extLst>
              <a:ext uri="{FF2B5EF4-FFF2-40B4-BE49-F238E27FC236}">
                <a16:creationId xmlns:a16="http://schemas.microsoft.com/office/drawing/2014/main" id="{68C87913-B1CC-4111-08B4-828302664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188" y="2697952"/>
            <a:ext cx="2048718" cy="1385607"/>
          </a:xfrm>
          <a:prstGeom prst="rect">
            <a:avLst/>
          </a:prstGeom>
        </p:spPr>
      </p:pic>
      <p:pic>
        <p:nvPicPr>
          <p:cNvPr id="15" name="图片 14" descr="图形用户界面&#10;&#10;描述已自动生成">
            <a:extLst>
              <a:ext uri="{FF2B5EF4-FFF2-40B4-BE49-F238E27FC236}">
                <a16:creationId xmlns:a16="http://schemas.microsoft.com/office/drawing/2014/main" id="{BA5D38A8-0F8E-3C03-4AF7-3FEE247E7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95" y="2693575"/>
            <a:ext cx="2048720" cy="1416027"/>
          </a:xfrm>
          <a:prstGeom prst="rect">
            <a:avLst/>
          </a:prstGeom>
        </p:spPr>
      </p:pic>
      <p:pic>
        <p:nvPicPr>
          <p:cNvPr id="17" name="图片 16" descr="图示, 文本&#10;&#10;描述已自动生成">
            <a:extLst>
              <a:ext uri="{FF2B5EF4-FFF2-40B4-BE49-F238E27FC236}">
                <a16:creationId xmlns:a16="http://schemas.microsoft.com/office/drawing/2014/main" id="{4B4C9E81-CE0E-1048-DB6E-6D4C935FF0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387" y="1659343"/>
            <a:ext cx="4196615" cy="774280"/>
          </a:xfrm>
          <a:prstGeom prst="rect">
            <a:avLst/>
          </a:prstGeom>
        </p:spPr>
      </p:pic>
      <p:pic>
        <p:nvPicPr>
          <p:cNvPr id="19" name="图片 18" descr="图形用户界面&#10;&#10;描述已自动生成">
            <a:extLst>
              <a:ext uri="{FF2B5EF4-FFF2-40B4-BE49-F238E27FC236}">
                <a16:creationId xmlns:a16="http://schemas.microsoft.com/office/drawing/2014/main" id="{5AD2CFA5-01D1-71B8-22EB-7CDB4F2751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7225" y="4276481"/>
            <a:ext cx="2587894" cy="2193616"/>
          </a:xfrm>
          <a:prstGeom prst="rect">
            <a:avLst/>
          </a:prstGeom>
        </p:spPr>
      </p:pic>
      <p:pic>
        <p:nvPicPr>
          <p:cNvPr id="21" name="图片 20" descr="图示&#10;&#10;描述已自动生成">
            <a:extLst>
              <a:ext uri="{FF2B5EF4-FFF2-40B4-BE49-F238E27FC236}">
                <a16:creationId xmlns:a16="http://schemas.microsoft.com/office/drawing/2014/main" id="{6CD1E0BD-EE6D-9359-7CEF-48B73A0A56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2278" y="4347018"/>
            <a:ext cx="3350871" cy="1030267"/>
          </a:xfrm>
          <a:prstGeom prst="rect">
            <a:avLst/>
          </a:prstGeom>
        </p:spPr>
      </p:pic>
      <p:pic>
        <p:nvPicPr>
          <p:cNvPr id="23" name="图片 22" descr="手机的屏幕截图&#10;&#10;描述已自动生成">
            <a:extLst>
              <a:ext uri="{FF2B5EF4-FFF2-40B4-BE49-F238E27FC236}">
                <a16:creationId xmlns:a16="http://schemas.microsoft.com/office/drawing/2014/main" id="{7F318E40-F2E8-4F0D-81E1-52522968CA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6665" y="4907666"/>
            <a:ext cx="3373533" cy="174200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BCB0DCB-6136-FE8A-101F-35AEC91B6122}"/>
              </a:ext>
            </a:extLst>
          </p:cNvPr>
          <p:cNvSpPr txBox="1"/>
          <p:nvPr/>
        </p:nvSpPr>
        <p:spPr>
          <a:xfrm>
            <a:off x="6152547" y="1562582"/>
            <a:ext cx="554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1. </a:t>
            </a:r>
            <a:r>
              <a:rPr kumimoji="1" lang="en-US" altLang="zh-CN" b="1" dirty="0"/>
              <a:t>From Conditional modeling to Generation</a:t>
            </a:r>
            <a:endParaRPr kumimoji="1" lang="zh-CN" altLang="en-US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4626627-8C44-CF8C-FC22-F009641D3DEA}"/>
              </a:ext>
            </a:extLst>
          </p:cNvPr>
          <p:cNvSpPr txBox="1"/>
          <p:nvPr/>
        </p:nvSpPr>
        <p:spPr>
          <a:xfrm>
            <a:off x="6152547" y="2027356"/>
            <a:ext cx="476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2. </a:t>
            </a:r>
            <a:r>
              <a:rPr kumimoji="1" lang="en-US" altLang="zh-CN" b="1" dirty="0"/>
              <a:t>Auto-regressive -&gt; Arbitrary length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36433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3DC9F-6C54-7D5E-72BE-11A90DA97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6617EBC-0FA4-98B4-5F11-EE9021DAC480}"/>
              </a:ext>
            </a:extLst>
          </p:cNvPr>
          <p:cNvSpPr txBox="1"/>
          <p:nvPr/>
        </p:nvSpPr>
        <p:spPr>
          <a:xfrm>
            <a:off x="358815" y="277792"/>
            <a:ext cx="329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Challenges</a:t>
            </a:r>
            <a:endParaRPr kumimoji="1"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DAF3EB-D147-7D5C-453F-01574E88D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428" y="2060061"/>
            <a:ext cx="2494012" cy="19556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B0259DE-A2B8-27E4-AD93-0A4D6E189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019" y="4789647"/>
            <a:ext cx="3862309" cy="1871181"/>
          </a:xfrm>
          <a:prstGeom prst="rect">
            <a:avLst/>
          </a:prstGeom>
        </p:spPr>
      </p:pic>
      <p:pic>
        <p:nvPicPr>
          <p:cNvPr id="8" name="图片 7" descr="图片包含 文本&#10;&#10;描述已自动生成">
            <a:extLst>
              <a:ext uri="{FF2B5EF4-FFF2-40B4-BE49-F238E27FC236}">
                <a16:creationId xmlns:a16="http://schemas.microsoft.com/office/drawing/2014/main" id="{CB6C5BBF-935A-ACC9-87B9-1ABF85C19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428" y="4015683"/>
            <a:ext cx="2494012" cy="605407"/>
          </a:xfrm>
          <a:prstGeom prst="rect">
            <a:avLst/>
          </a:prstGeom>
        </p:spPr>
      </p:pic>
      <p:pic>
        <p:nvPicPr>
          <p:cNvPr id="10" name="图片 9" descr="图形用户界面, 文本, 应用程序&#10;&#10;描述已自动生成">
            <a:extLst>
              <a:ext uri="{FF2B5EF4-FFF2-40B4-BE49-F238E27FC236}">
                <a16:creationId xmlns:a16="http://schemas.microsoft.com/office/drawing/2014/main" id="{2B339625-492D-47F6-BC43-DA3BED016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561" y="1991345"/>
            <a:ext cx="5672205" cy="232601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C45BB9B-D43E-F6E9-D582-BD6537F61324}"/>
              </a:ext>
            </a:extLst>
          </p:cNvPr>
          <p:cNvSpPr txBox="1"/>
          <p:nvPr/>
        </p:nvSpPr>
        <p:spPr>
          <a:xfrm>
            <a:off x="1207234" y="1265483"/>
            <a:ext cx="961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1. Temporal dependency make the latency goes linearly with # of Token to be generated</a:t>
            </a:r>
            <a:endParaRPr kumimoji="1"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B363100-6DAF-BFC7-BA5C-6CA146B35F78}"/>
              </a:ext>
            </a:extLst>
          </p:cNvPr>
          <p:cNvSpPr txBox="1"/>
          <p:nvPr/>
        </p:nvSpPr>
        <p:spPr>
          <a:xfrm>
            <a:off x="1207234" y="5402071"/>
            <a:ext cx="386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2. Translation from Training-time Scaling to </a:t>
            </a:r>
            <a:r>
              <a:rPr kumimoji="1" lang="en-US" altLang="zh-CN" b="1" dirty="0">
                <a:solidFill>
                  <a:srgbClr val="FF0000"/>
                </a:solidFill>
              </a:rPr>
              <a:t>Inference-time Scaling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F7059-78F7-9A12-0D6F-CEFD2D37E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D5BAACB-8357-106A-9DB4-5E20A08D0527}"/>
              </a:ext>
            </a:extLst>
          </p:cNvPr>
          <p:cNvSpPr txBox="1"/>
          <p:nvPr/>
        </p:nvSpPr>
        <p:spPr>
          <a:xfrm>
            <a:off x="509286" y="313232"/>
            <a:ext cx="7419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Spec-Decoding is about latency, which we care</a:t>
            </a:r>
            <a:endParaRPr kumimoji="1" lang="zh-CN" altLang="en-US" sz="2400" b="1" dirty="0"/>
          </a:p>
        </p:txBody>
      </p:sp>
      <p:pic>
        <p:nvPicPr>
          <p:cNvPr id="3" name="图片 2" descr="手机的屏幕&#10;&#10;描述已自动生成">
            <a:extLst>
              <a:ext uri="{FF2B5EF4-FFF2-40B4-BE49-F238E27FC236}">
                <a16:creationId xmlns:a16="http://schemas.microsoft.com/office/drawing/2014/main" id="{AE7DAD4F-AF3F-DE54-C8A4-F4C967124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32" y="1030147"/>
            <a:ext cx="1163269" cy="2186008"/>
          </a:xfrm>
          <a:prstGeom prst="rect">
            <a:avLst/>
          </a:prstGeom>
        </p:spPr>
      </p:pic>
      <p:pic>
        <p:nvPicPr>
          <p:cNvPr id="8" name="图片 7" descr="文本, 信件&#10;&#10;描述已自动生成">
            <a:extLst>
              <a:ext uri="{FF2B5EF4-FFF2-40B4-BE49-F238E27FC236}">
                <a16:creationId xmlns:a16="http://schemas.microsoft.com/office/drawing/2014/main" id="{73DEA8FD-6AD8-5126-AB50-443A0E516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257" y="3216155"/>
            <a:ext cx="3799849" cy="2587652"/>
          </a:xfrm>
          <a:prstGeom prst="rect">
            <a:avLst/>
          </a:prstGeom>
        </p:spPr>
      </p:pic>
      <p:pic>
        <p:nvPicPr>
          <p:cNvPr id="10" name="图片 9" descr="图形用户界面&#10;&#10;中度可信度描述已自动生成">
            <a:extLst>
              <a:ext uri="{FF2B5EF4-FFF2-40B4-BE49-F238E27FC236}">
                <a16:creationId xmlns:a16="http://schemas.microsoft.com/office/drawing/2014/main" id="{2D8CA166-995F-C114-C5BF-15EDA4E39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482" y="2014091"/>
            <a:ext cx="2563397" cy="2829817"/>
          </a:xfrm>
          <a:prstGeom prst="rect">
            <a:avLst/>
          </a:prstGeom>
        </p:spPr>
      </p:pic>
      <p:pic>
        <p:nvPicPr>
          <p:cNvPr id="12" name="图片 11" descr="图形用户界面&#10;&#10;描述已自动生成">
            <a:extLst>
              <a:ext uri="{FF2B5EF4-FFF2-40B4-BE49-F238E27FC236}">
                <a16:creationId xmlns:a16="http://schemas.microsoft.com/office/drawing/2014/main" id="{B92B87AD-9CA9-3FB2-9317-9325BF5B6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239" y="4462641"/>
            <a:ext cx="4843095" cy="196491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436158C-6828-8DF7-8129-4D73DB4C9021}"/>
              </a:ext>
            </a:extLst>
          </p:cNvPr>
          <p:cNvSpPr txBox="1"/>
          <p:nvPr/>
        </p:nvSpPr>
        <p:spPr>
          <a:xfrm>
            <a:off x="3794111" y="5876852"/>
            <a:ext cx="172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Productivity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B57460A-B229-25C0-36EF-E326A6DBFBBE}"/>
              </a:ext>
            </a:extLst>
          </p:cNvPr>
          <p:cNvSpPr txBox="1"/>
          <p:nvPr/>
        </p:nvSpPr>
        <p:spPr>
          <a:xfrm>
            <a:off x="2506936" y="1273131"/>
            <a:ext cx="231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Quality of Experience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DAB6B2B-226A-4D36-4D0C-52665E65A1D2}"/>
              </a:ext>
            </a:extLst>
          </p:cNvPr>
          <p:cNvSpPr txBox="1"/>
          <p:nvPr/>
        </p:nvSpPr>
        <p:spPr>
          <a:xfrm>
            <a:off x="9093333" y="3783763"/>
            <a:ext cx="172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Safety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36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308268F-9B43-40CD-7649-C2012385E81C}"/>
              </a:ext>
            </a:extLst>
          </p:cNvPr>
          <p:cNvSpPr txBox="1"/>
          <p:nvPr/>
        </p:nvSpPr>
        <p:spPr>
          <a:xfrm>
            <a:off x="4803494" y="3044142"/>
            <a:ext cx="626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/>
              <a:t>Motivation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613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C7401-32AA-B2C2-F707-75B010A55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7919FB8-0B67-C05F-FA5C-307CF5C02B13}"/>
              </a:ext>
            </a:extLst>
          </p:cNvPr>
          <p:cNvSpPr txBox="1"/>
          <p:nvPr/>
        </p:nvSpPr>
        <p:spPr>
          <a:xfrm>
            <a:off x="358815" y="277792"/>
            <a:ext cx="525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Smaller model for generation</a:t>
            </a:r>
            <a:endParaRPr kumimoji="1" lang="zh-CN" altLang="en-US" sz="2400" b="1" dirty="0"/>
          </a:p>
        </p:txBody>
      </p:sp>
      <p:pic>
        <p:nvPicPr>
          <p:cNvPr id="3" name="图片 2" descr="图形用户界面&#10;&#10;描述已自动生成">
            <a:extLst>
              <a:ext uri="{FF2B5EF4-FFF2-40B4-BE49-F238E27FC236}">
                <a16:creationId xmlns:a16="http://schemas.microsoft.com/office/drawing/2014/main" id="{4E7DC486-CB58-411D-300B-D94E5412B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870" y="2214714"/>
            <a:ext cx="4405241" cy="3031040"/>
          </a:xfrm>
          <a:prstGeom prst="rect">
            <a:avLst/>
          </a:prstGeom>
        </p:spPr>
      </p:pic>
      <p:pic>
        <p:nvPicPr>
          <p:cNvPr id="8" name="图片 7" descr="图示&#10;&#10;描述已自动生成">
            <a:extLst>
              <a:ext uri="{FF2B5EF4-FFF2-40B4-BE49-F238E27FC236}">
                <a16:creationId xmlns:a16="http://schemas.microsoft.com/office/drawing/2014/main" id="{C1EF0C07-0122-8F96-E451-82765DA4F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617" y="2874867"/>
            <a:ext cx="4344526" cy="258138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AC536C4-C278-C6D9-E977-D6F362919AD8}"/>
              </a:ext>
            </a:extLst>
          </p:cNvPr>
          <p:cNvSpPr txBox="1"/>
          <p:nvPr/>
        </p:nvSpPr>
        <p:spPr>
          <a:xfrm>
            <a:off x="1586316" y="1437830"/>
            <a:ext cx="92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Smaller models are faster by reducing the time to generate each simple token</a:t>
            </a:r>
            <a:endParaRPr kumimoji="1" lang="zh-CN" altLang="en-US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46FEBF8-8AB7-93DE-3BAA-D8AE48DE8694}"/>
              </a:ext>
            </a:extLst>
          </p:cNvPr>
          <p:cNvSpPr txBox="1"/>
          <p:nvPr/>
        </p:nvSpPr>
        <p:spPr>
          <a:xfrm>
            <a:off x="6224870" y="5473220"/>
            <a:ext cx="534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Performance degradation with harder tasks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0858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DB498-8D63-8D25-06AF-506CD6F07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4B7EF88-5D8A-2906-FDB7-82E561C650CA}"/>
              </a:ext>
            </a:extLst>
          </p:cNvPr>
          <p:cNvSpPr txBox="1"/>
          <p:nvPr/>
        </p:nvSpPr>
        <p:spPr>
          <a:xfrm>
            <a:off x="358815" y="277792"/>
            <a:ext cx="329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Intuition</a:t>
            </a:r>
            <a:endParaRPr kumimoji="1" lang="zh-CN" altLang="en-US" sz="24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50C3E44-331D-3F73-C44C-F6EA9B3249D8}"/>
              </a:ext>
            </a:extLst>
          </p:cNvPr>
          <p:cNvSpPr txBox="1"/>
          <p:nvPr/>
        </p:nvSpPr>
        <p:spPr>
          <a:xfrm>
            <a:off x="1226916" y="1273216"/>
            <a:ext cx="7060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Distinguish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between simple task and hard task: </a:t>
            </a:r>
          </a:p>
          <a:p>
            <a:endParaRPr kumimoji="1" lang="en-US" altLang="zh-CN" b="1" dirty="0"/>
          </a:p>
          <a:p>
            <a:r>
              <a:rPr kumimoji="1" lang="en-US" altLang="zh-CN" b="1" dirty="0"/>
              <a:t>Small model for simple token; Large model for harder ones? </a:t>
            </a:r>
            <a:endParaRPr kumimoji="1" lang="zh-CN" altLang="en-US" b="1" dirty="0"/>
          </a:p>
        </p:txBody>
      </p:sp>
      <p:pic>
        <p:nvPicPr>
          <p:cNvPr id="10" name="图片 9" descr="图示&#10;&#10;描述已自动生成">
            <a:extLst>
              <a:ext uri="{FF2B5EF4-FFF2-40B4-BE49-F238E27FC236}">
                <a16:creationId xmlns:a16="http://schemas.microsoft.com/office/drawing/2014/main" id="{D5FF8C7F-412E-6F73-448F-6DAE7DE52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331" y="2730305"/>
            <a:ext cx="5092142" cy="382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EA0FC64-2CDD-5B50-7B42-27F15C758666}"/>
              </a:ext>
            </a:extLst>
          </p:cNvPr>
          <p:cNvSpPr txBox="1"/>
          <p:nvPr/>
        </p:nvSpPr>
        <p:spPr>
          <a:xfrm>
            <a:off x="4803494" y="3044142"/>
            <a:ext cx="626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/>
              <a:t>Algorithm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27419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367</Words>
  <Application>Microsoft Macintosh PowerPoint</Application>
  <PresentationFormat>宽屏</PresentationFormat>
  <Paragraphs>89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等线</vt:lpstr>
      <vt:lpstr>等线 Light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u3577242@connect.hku.hk</dc:creator>
  <cp:lastModifiedBy>u3577242@connect.hku.hk</cp:lastModifiedBy>
  <cp:revision>6</cp:revision>
  <dcterms:created xsi:type="dcterms:W3CDTF">2024-10-29T22:46:26Z</dcterms:created>
  <dcterms:modified xsi:type="dcterms:W3CDTF">2024-11-01T00:32:55Z</dcterms:modified>
</cp:coreProperties>
</file>