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3500"/>
  <p:notesSz cx="6858000" cy="9144000"/>
  <p:embeddedFontLst>
    <p:embeddedFont>
      <p:font typeface="Roboto" panose="0200000000000000000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FEEBD5C-6E3C-458E-ACCB-B455D4DCA5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50"/>
        <p:cNvGrpSpPr/>
        <p:nvPr/>
      </p:nvGrpSpPr>
      <p:grpSpPr>
        <a:xfrm>
          <a:off x="0" y="0"/>
          <a:ext cx="0" cy="0"/>
          <a:chOff x="0" y="0"/>
          <a:chExt cx="0" cy="0"/>
        </a:xfrm>
      </p:grpSpPr>
      <p:sp>
        <p:nvSpPr>
          <p:cNvPr id="51" name="Google Shape;51;p:notes"/>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09"/>
        <p:cNvGrpSpPr/>
        <p:nvPr/>
      </p:nvGrpSpPr>
      <p:grpSpPr>
        <a:xfrm>
          <a:off x="0" y="0"/>
          <a:ext cx="0" cy="0"/>
          <a:chOff x="0" y="0"/>
          <a:chExt cx="0" cy="0"/>
        </a:xfrm>
      </p:grpSpPr>
      <p:sp>
        <p:nvSpPr>
          <p:cNvPr id="110" name="Google Shape;110;g31692a9be84_0_5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1692a9be84_0_5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 name="Shape 116"/>
        <p:cNvGrpSpPr/>
        <p:nvPr/>
      </p:nvGrpSpPr>
      <p:grpSpPr>
        <a:xfrm>
          <a:off x="0" y="0"/>
          <a:ext cx="0" cy="0"/>
          <a:chOff x="0" y="0"/>
          <a:chExt cx="0" cy="0"/>
        </a:xfrm>
      </p:grpSpPr>
      <p:sp>
        <p:nvSpPr>
          <p:cNvPr id="117" name="Google Shape;117;g31692a9be84_0_1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1692a9be84_0_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g31692a9be84_0_9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1692a9be84_0_9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4" name="Shape 134"/>
        <p:cNvGrpSpPr/>
        <p:nvPr/>
      </p:nvGrpSpPr>
      <p:grpSpPr>
        <a:xfrm>
          <a:off x="0" y="0"/>
          <a:ext cx="0" cy="0"/>
          <a:chOff x="0" y="0"/>
          <a:chExt cx="0" cy="0"/>
        </a:xfrm>
      </p:grpSpPr>
      <p:sp>
        <p:nvSpPr>
          <p:cNvPr id="135" name="Google Shape;135;g31692a9be84_0_12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1692a9be84_0_12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g31692a9be84_0_8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1692a9be84_0_8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4" name="Shape 144"/>
        <p:cNvGrpSpPr/>
        <p:nvPr/>
      </p:nvGrpSpPr>
      <p:grpSpPr>
        <a:xfrm>
          <a:off x="0" y="0"/>
          <a:ext cx="0" cy="0"/>
          <a:chOff x="0" y="0"/>
          <a:chExt cx="0" cy="0"/>
        </a:xfrm>
      </p:grpSpPr>
      <p:sp>
        <p:nvSpPr>
          <p:cNvPr id="145" name="Google Shape;145;g31692a9be84_0_7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1692a9be84_0_7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g31692a9be84_0_1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1692a9be84_0_1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3" name="Shape 163"/>
        <p:cNvGrpSpPr/>
        <p:nvPr/>
      </p:nvGrpSpPr>
      <p:grpSpPr>
        <a:xfrm>
          <a:off x="0" y="0"/>
          <a:ext cx="0" cy="0"/>
          <a:chOff x="0" y="0"/>
          <a:chExt cx="0" cy="0"/>
        </a:xfrm>
      </p:grpSpPr>
      <p:sp>
        <p:nvSpPr>
          <p:cNvPr id="164" name="Google Shape;164;g31692a9be84_0_1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1692a9be84_0_1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0" name="Shape 170"/>
        <p:cNvGrpSpPr/>
        <p:nvPr/>
      </p:nvGrpSpPr>
      <p:grpSpPr>
        <a:xfrm>
          <a:off x="0" y="0"/>
          <a:ext cx="0" cy="0"/>
          <a:chOff x="0" y="0"/>
          <a:chExt cx="0" cy="0"/>
        </a:xfrm>
      </p:grpSpPr>
      <p:sp>
        <p:nvSpPr>
          <p:cNvPr id="171" name="Google Shape;171;g31692a9be84_0_14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1692a9be84_0_14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8" name="Shape 178"/>
        <p:cNvGrpSpPr/>
        <p:nvPr/>
      </p:nvGrpSpPr>
      <p:grpSpPr>
        <a:xfrm>
          <a:off x="0" y="0"/>
          <a:ext cx="0" cy="0"/>
          <a:chOff x="0" y="0"/>
          <a:chExt cx="0" cy="0"/>
        </a:xfrm>
      </p:grpSpPr>
      <p:sp>
        <p:nvSpPr>
          <p:cNvPr id="179" name="Google Shape;179;g31692a9be84_0_2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1692a9be84_0_2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7" name="Shape 57"/>
        <p:cNvGrpSpPr/>
        <p:nvPr/>
      </p:nvGrpSpPr>
      <p:grpSpPr>
        <a:xfrm>
          <a:off x="0" y="0"/>
          <a:ext cx="0" cy="0"/>
          <a:chOff x="0" y="0"/>
          <a:chExt cx="0" cy="0"/>
        </a:xfrm>
      </p:grpSpPr>
      <p:sp>
        <p:nvSpPr>
          <p:cNvPr id="58" name="Google Shape;58;g31692a9be84_0_16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692a9be84_0_16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5" name="Shape 185"/>
        <p:cNvGrpSpPr/>
        <p:nvPr/>
      </p:nvGrpSpPr>
      <p:grpSpPr>
        <a:xfrm>
          <a:off x="0" y="0"/>
          <a:ext cx="0" cy="0"/>
          <a:chOff x="0" y="0"/>
          <a:chExt cx="0" cy="0"/>
        </a:xfrm>
      </p:grpSpPr>
      <p:sp>
        <p:nvSpPr>
          <p:cNvPr id="186" name="Google Shape;186;g31692a9be84_0_18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1692a9be84_0_18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0" name="Shape 190"/>
        <p:cNvGrpSpPr/>
        <p:nvPr/>
      </p:nvGrpSpPr>
      <p:grpSpPr>
        <a:xfrm>
          <a:off x="0" y="0"/>
          <a:ext cx="0" cy="0"/>
          <a:chOff x="0" y="0"/>
          <a:chExt cx="0" cy="0"/>
        </a:xfrm>
      </p:grpSpPr>
      <p:sp>
        <p:nvSpPr>
          <p:cNvPr id="191" name="Google Shape;191;g31692a9be84_0_1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1692a9be84_0_1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6" name="Shape 196"/>
        <p:cNvGrpSpPr/>
        <p:nvPr/>
      </p:nvGrpSpPr>
      <p:grpSpPr>
        <a:xfrm>
          <a:off x="0" y="0"/>
          <a:ext cx="0" cy="0"/>
          <a:chOff x="0" y="0"/>
          <a:chExt cx="0" cy="0"/>
        </a:xfrm>
      </p:grpSpPr>
      <p:sp>
        <p:nvSpPr>
          <p:cNvPr id="197" name="Google Shape;197;g31692a9be84_0_16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1692a9be84_0_16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2" name="Shape 202"/>
        <p:cNvGrpSpPr/>
        <p:nvPr/>
      </p:nvGrpSpPr>
      <p:grpSpPr>
        <a:xfrm>
          <a:off x="0" y="0"/>
          <a:ext cx="0" cy="0"/>
          <a:chOff x="0" y="0"/>
          <a:chExt cx="0" cy="0"/>
        </a:xfrm>
      </p:grpSpPr>
      <p:sp>
        <p:nvSpPr>
          <p:cNvPr id="203" name="Google Shape;203;g31692a9be84_0_112: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1692a9be84_0_1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1" name="Shape 211"/>
        <p:cNvGrpSpPr/>
        <p:nvPr/>
      </p:nvGrpSpPr>
      <p:grpSpPr>
        <a:xfrm>
          <a:off x="0" y="0"/>
          <a:ext cx="0" cy="0"/>
          <a:chOff x="0" y="0"/>
          <a:chExt cx="0" cy="0"/>
        </a:xfrm>
      </p:grpSpPr>
      <p:sp>
        <p:nvSpPr>
          <p:cNvPr id="212" name="Google Shape;212;g31692a9be84_0_20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1692a9be84_0_20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7" name="Shape 217"/>
        <p:cNvGrpSpPr/>
        <p:nvPr/>
      </p:nvGrpSpPr>
      <p:grpSpPr>
        <a:xfrm>
          <a:off x="0" y="0"/>
          <a:ext cx="0" cy="0"/>
          <a:chOff x="0" y="0"/>
          <a:chExt cx="0" cy="0"/>
        </a:xfrm>
      </p:grpSpPr>
      <p:sp>
        <p:nvSpPr>
          <p:cNvPr id="218" name="Google Shape;218;g31692a9be84_0_20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1692a9be84_0_20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4" name="Shape 224"/>
        <p:cNvGrpSpPr/>
        <p:nvPr/>
      </p:nvGrpSpPr>
      <p:grpSpPr>
        <a:xfrm>
          <a:off x="0" y="0"/>
          <a:ext cx="0" cy="0"/>
          <a:chOff x="0" y="0"/>
          <a:chExt cx="0" cy="0"/>
        </a:xfrm>
      </p:grpSpPr>
      <p:sp>
        <p:nvSpPr>
          <p:cNvPr id="225" name="Google Shape;225;g31692a9be84_0_2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1692a9be84_0_2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9" name="Shape 239"/>
        <p:cNvGrpSpPr/>
        <p:nvPr/>
      </p:nvGrpSpPr>
      <p:grpSpPr>
        <a:xfrm>
          <a:off x="0" y="0"/>
          <a:ext cx="0" cy="0"/>
          <a:chOff x="0" y="0"/>
          <a:chExt cx="0" cy="0"/>
        </a:xfrm>
      </p:grpSpPr>
      <p:sp>
        <p:nvSpPr>
          <p:cNvPr id="240" name="Google Shape;240;g31692a9be84_0_22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1692a9be84_0_2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5" name="Shape 245"/>
        <p:cNvGrpSpPr/>
        <p:nvPr/>
      </p:nvGrpSpPr>
      <p:grpSpPr>
        <a:xfrm>
          <a:off x="0" y="0"/>
          <a:ext cx="0" cy="0"/>
          <a:chOff x="0" y="0"/>
          <a:chExt cx="0" cy="0"/>
        </a:xfrm>
      </p:grpSpPr>
      <p:sp>
        <p:nvSpPr>
          <p:cNvPr id="246" name="Google Shape;246;g31692a9be84_0_23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1692a9be84_0_23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1" name="Shape 251"/>
        <p:cNvGrpSpPr/>
        <p:nvPr/>
      </p:nvGrpSpPr>
      <p:grpSpPr>
        <a:xfrm>
          <a:off x="0" y="0"/>
          <a:ext cx="0" cy="0"/>
          <a:chOff x="0" y="0"/>
          <a:chExt cx="0" cy="0"/>
        </a:xfrm>
      </p:grpSpPr>
      <p:sp>
        <p:nvSpPr>
          <p:cNvPr id="252" name="Google Shape;252;g31692a9be84_0_23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1692a9be84_0_23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62"/>
        <p:cNvGrpSpPr/>
        <p:nvPr/>
      </p:nvGrpSpPr>
      <p:grpSpPr>
        <a:xfrm>
          <a:off x="0" y="0"/>
          <a:ext cx="0" cy="0"/>
          <a:chOff x="0" y="0"/>
          <a:chExt cx="0" cy="0"/>
        </a:xfrm>
      </p:grpSpPr>
      <p:sp>
        <p:nvSpPr>
          <p:cNvPr id="63" name="Google Shape;63;g31692a9be84_0_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1692a9be84_0_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8" name="Shape 258"/>
        <p:cNvGrpSpPr/>
        <p:nvPr/>
      </p:nvGrpSpPr>
      <p:grpSpPr>
        <a:xfrm>
          <a:off x="0" y="0"/>
          <a:ext cx="0" cy="0"/>
          <a:chOff x="0" y="0"/>
          <a:chExt cx="0" cy="0"/>
        </a:xfrm>
      </p:grpSpPr>
      <p:sp>
        <p:nvSpPr>
          <p:cNvPr id="259" name="Google Shape;259;g31692a9be84_0_24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1692a9be84_0_24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4" name="Shape 264"/>
        <p:cNvGrpSpPr/>
        <p:nvPr/>
      </p:nvGrpSpPr>
      <p:grpSpPr>
        <a:xfrm>
          <a:off x="0" y="0"/>
          <a:ext cx="0" cy="0"/>
          <a:chOff x="0" y="0"/>
          <a:chExt cx="0" cy="0"/>
        </a:xfrm>
      </p:grpSpPr>
      <p:sp>
        <p:nvSpPr>
          <p:cNvPr id="265" name="Google Shape;265;g31692a9be84_0_25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1692a9be84_0_2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1" name="Shape 271"/>
        <p:cNvGrpSpPr/>
        <p:nvPr/>
      </p:nvGrpSpPr>
      <p:grpSpPr>
        <a:xfrm>
          <a:off x="0" y="0"/>
          <a:ext cx="0" cy="0"/>
          <a:chOff x="0" y="0"/>
          <a:chExt cx="0" cy="0"/>
        </a:xfrm>
      </p:grpSpPr>
      <p:sp>
        <p:nvSpPr>
          <p:cNvPr id="272" name="Google Shape;272;g31692a9be84_0_26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1692a9be84_0_26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7" name="Shape 277"/>
        <p:cNvGrpSpPr/>
        <p:nvPr/>
      </p:nvGrpSpPr>
      <p:grpSpPr>
        <a:xfrm>
          <a:off x="0" y="0"/>
          <a:ext cx="0" cy="0"/>
          <a:chOff x="0" y="0"/>
          <a:chExt cx="0" cy="0"/>
        </a:xfrm>
      </p:grpSpPr>
      <p:sp>
        <p:nvSpPr>
          <p:cNvPr id="278" name="Google Shape;278;g31692a9be84_0_26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1692a9be84_0_26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g31692a9be84_0_27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1692a9be84_0_27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9" name="Shape 289"/>
        <p:cNvGrpSpPr/>
        <p:nvPr/>
      </p:nvGrpSpPr>
      <p:grpSpPr>
        <a:xfrm>
          <a:off x="0" y="0"/>
          <a:ext cx="0" cy="0"/>
          <a:chOff x="0" y="0"/>
          <a:chExt cx="0" cy="0"/>
        </a:xfrm>
      </p:grpSpPr>
      <p:sp>
        <p:nvSpPr>
          <p:cNvPr id="290" name="Google Shape;290;g31692a9be84_0_25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1692a9be84_0_2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6" name="Shape 296"/>
        <p:cNvGrpSpPr/>
        <p:nvPr/>
      </p:nvGrpSpPr>
      <p:grpSpPr>
        <a:xfrm>
          <a:off x="0" y="0"/>
          <a:ext cx="0" cy="0"/>
          <a:chOff x="0" y="0"/>
          <a:chExt cx="0" cy="0"/>
        </a:xfrm>
      </p:grpSpPr>
      <p:sp>
        <p:nvSpPr>
          <p:cNvPr id="297" name="Google Shape;297;g31692a9be84_0_28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1692a9be84_0_28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3" name="Shape 303"/>
        <p:cNvGrpSpPr/>
        <p:nvPr/>
      </p:nvGrpSpPr>
      <p:grpSpPr>
        <a:xfrm>
          <a:off x="0" y="0"/>
          <a:ext cx="0" cy="0"/>
          <a:chOff x="0" y="0"/>
          <a:chExt cx="0" cy="0"/>
        </a:xfrm>
      </p:grpSpPr>
      <p:sp>
        <p:nvSpPr>
          <p:cNvPr id="304" name="Google Shape;304;g31692a9be84_0_28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1692a9be84_0_2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0" name="Shape 310"/>
        <p:cNvGrpSpPr/>
        <p:nvPr/>
      </p:nvGrpSpPr>
      <p:grpSpPr>
        <a:xfrm>
          <a:off x="0" y="0"/>
          <a:ext cx="0" cy="0"/>
          <a:chOff x="0" y="0"/>
          <a:chExt cx="0" cy="0"/>
        </a:xfrm>
      </p:grpSpPr>
      <p:sp>
        <p:nvSpPr>
          <p:cNvPr id="311" name="Google Shape;311;g31692a9be84_0_30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1692a9be84_0_30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5" name="Shape 315"/>
        <p:cNvGrpSpPr/>
        <p:nvPr/>
      </p:nvGrpSpPr>
      <p:grpSpPr>
        <a:xfrm>
          <a:off x="0" y="0"/>
          <a:ext cx="0" cy="0"/>
          <a:chOff x="0" y="0"/>
          <a:chExt cx="0" cy="0"/>
        </a:xfrm>
      </p:grpSpPr>
      <p:sp>
        <p:nvSpPr>
          <p:cNvPr id="316" name="Google Shape;316;g31692a9be84_0_29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1692a9be84_0_29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69" name="Shape 69"/>
        <p:cNvGrpSpPr/>
        <p:nvPr/>
      </p:nvGrpSpPr>
      <p:grpSpPr>
        <a:xfrm>
          <a:off x="0" y="0"/>
          <a:ext cx="0" cy="0"/>
          <a:chOff x="0" y="0"/>
          <a:chExt cx="0" cy="0"/>
        </a:xfrm>
      </p:grpSpPr>
      <p:sp>
        <p:nvSpPr>
          <p:cNvPr id="70" name="Google Shape;70;g31692a9be84_0_17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1692a9be84_0_17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1" name="Shape 321"/>
        <p:cNvGrpSpPr/>
        <p:nvPr/>
      </p:nvGrpSpPr>
      <p:grpSpPr>
        <a:xfrm>
          <a:off x="0" y="0"/>
          <a:ext cx="0" cy="0"/>
          <a:chOff x="0" y="0"/>
          <a:chExt cx="0" cy="0"/>
        </a:xfrm>
      </p:grpSpPr>
      <p:sp>
        <p:nvSpPr>
          <p:cNvPr id="322" name="Google Shape;322;g31692a9be84_0_31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1692a9be84_0_3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26" name="Shape 326"/>
        <p:cNvGrpSpPr/>
        <p:nvPr/>
      </p:nvGrpSpPr>
      <p:grpSpPr>
        <a:xfrm>
          <a:off x="0" y="0"/>
          <a:ext cx="0" cy="0"/>
          <a:chOff x="0" y="0"/>
          <a:chExt cx="0" cy="0"/>
        </a:xfrm>
      </p:grpSpPr>
      <p:sp>
        <p:nvSpPr>
          <p:cNvPr id="327" name="Google Shape;327;g31692a9be84_0_32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1692a9be84_0_32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1" name="Shape 331"/>
        <p:cNvGrpSpPr/>
        <p:nvPr/>
      </p:nvGrpSpPr>
      <p:grpSpPr>
        <a:xfrm>
          <a:off x="0" y="0"/>
          <a:ext cx="0" cy="0"/>
          <a:chOff x="0" y="0"/>
          <a:chExt cx="0" cy="0"/>
        </a:xfrm>
      </p:grpSpPr>
      <p:sp>
        <p:nvSpPr>
          <p:cNvPr id="332" name="Google Shape;332;g31692a9be84_0_32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1692a9be84_0_3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6" name="Shape 336"/>
        <p:cNvGrpSpPr/>
        <p:nvPr/>
      </p:nvGrpSpPr>
      <p:grpSpPr>
        <a:xfrm>
          <a:off x="0" y="0"/>
          <a:ext cx="0" cy="0"/>
          <a:chOff x="0" y="0"/>
          <a:chExt cx="0" cy="0"/>
        </a:xfrm>
      </p:grpSpPr>
      <p:sp>
        <p:nvSpPr>
          <p:cNvPr id="337" name="Google Shape;337;g31692a9be84_0_335: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31692a9be84_0_33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1" name="Shape 341"/>
        <p:cNvGrpSpPr/>
        <p:nvPr/>
      </p:nvGrpSpPr>
      <p:grpSpPr>
        <a:xfrm>
          <a:off x="0" y="0"/>
          <a:ext cx="0" cy="0"/>
          <a:chOff x="0" y="0"/>
          <a:chExt cx="0" cy="0"/>
        </a:xfrm>
      </p:grpSpPr>
      <p:sp>
        <p:nvSpPr>
          <p:cNvPr id="342" name="Google Shape;342;g31692a9be84_0_31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1692a9be84_0_31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 name="Shape 76"/>
        <p:cNvGrpSpPr/>
        <p:nvPr/>
      </p:nvGrpSpPr>
      <p:grpSpPr>
        <a:xfrm>
          <a:off x="0" y="0"/>
          <a:ext cx="0" cy="0"/>
          <a:chOff x="0" y="0"/>
          <a:chExt cx="0" cy="0"/>
        </a:xfrm>
      </p:grpSpPr>
      <p:sp>
        <p:nvSpPr>
          <p:cNvPr id="77" name="Google Shape;77;g31692a9be84_0_4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1692a9be84_0_4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 name="Shape 82"/>
        <p:cNvGrpSpPr/>
        <p:nvPr/>
      </p:nvGrpSpPr>
      <p:grpSpPr>
        <a:xfrm>
          <a:off x="0" y="0"/>
          <a:ext cx="0" cy="0"/>
          <a:chOff x="0" y="0"/>
          <a:chExt cx="0" cy="0"/>
        </a:xfrm>
      </p:grpSpPr>
      <p:sp>
        <p:nvSpPr>
          <p:cNvPr id="83" name="Google Shape;83;g31692a9be84_0_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1692a9be84_0_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89" name="Shape 89"/>
        <p:cNvGrpSpPr/>
        <p:nvPr/>
      </p:nvGrpSpPr>
      <p:grpSpPr>
        <a:xfrm>
          <a:off x="0" y="0"/>
          <a:ext cx="0" cy="0"/>
          <a:chOff x="0" y="0"/>
          <a:chExt cx="0" cy="0"/>
        </a:xfrm>
      </p:grpSpPr>
      <p:sp>
        <p:nvSpPr>
          <p:cNvPr id="90" name="Google Shape;90;g31692a9be84_0_30: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1692a9be84_0_3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g31692a9be84_0_3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1692a9be84_0_3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03"/>
        <p:cNvGrpSpPr/>
        <p:nvPr/>
      </p:nvGrpSpPr>
      <p:grpSpPr>
        <a:xfrm>
          <a:off x="0" y="0"/>
          <a:ext cx="0" cy="0"/>
          <a:chOff x="0" y="0"/>
          <a:chExt cx="0" cy="0"/>
        </a:xfrm>
      </p:grpSpPr>
      <p:sp>
        <p:nvSpPr>
          <p:cNvPr id="104" name="Google Shape;104;g31692a9be84_0_47: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1692a9be84_0_4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image" Target="../media/image18.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2" Type="http://schemas.openxmlformats.org/officeDocument/2006/relationships/notesSlide" Target="../notesSlides/notesSlide26.xml"/><Relationship Id="rId11" Type="http://schemas.openxmlformats.org/officeDocument/2006/relationships/slideLayout" Target="../slideLayouts/slideLayout3.xml"/><Relationship Id="rId10" Type="http://schemas.openxmlformats.org/officeDocument/2006/relationships/image" Target="../media/image32.png"/><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t>Mamba: Linear-Time Sequence Modeling with Selective State Spaces</a:t>
            </a:r>
            <a:endParaRPr lang="en-GB"/>
          </a:p>
        </p:txBody>
      </p:sp>
      <p:sp>
        <p:nvSpPr>
          <p:cNvPr id="55" name="Google Shape;55;p13"/>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Albert Gu and Tri Dao</a:t>
            </a:r>
            <a:endParaRPr lang="en-GB"/>
          </a:p>
        </p:txBody>
      </p:sp>
      <p:sp>
        <p:nvSpPr>
          <p:cNvPr id="56" name="Google Shape;56;p13"/>
          <p:cNvSpPr txBox="1"/>
          <p:nvPr>
            <p:ph type="subTitle" idx="1"/>
          </p:nvPr>
        </p:nvSpPr>
        <p:spPr>
          <a:xfrm>
            <a:off x="5601275" y="4286750"/>
            <a:ext cx="3447300" cy="707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a:t>Presenter: Jiatong Li</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Visualization of state space</a:t>
            </a:r>
            <a:endParaRPr lang="en-GB"/>
          </a:p>
        </p:txBody>
      </p:sp>
      <p:sp>
        <p:nvSpPr>
          <p:cNvPr id="114" name="Google Shape;114;p22"/>
          <p:cNvSpPr txBox="1"/>
          <p:nvPr>
            <p:ph type="body" idx="1"/>
          </p:nvPr>
        </p:nvSpPr>
        <p:spPr>
          <a:xfrm>
            <a:off x="311700" y="4707025"/>
            <a:ext cx="8520600" cy="3825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1200"/>
              </a:spcAft>
              <a:buNone/>
            </a:pPr>
          </a:p>
        </p:txBody>
      </p:sp>
      <p:pic>
        <p:nvPicPr>
          <p:cNvPr id="115" name="Google Shape;115;p22"/>
          <p:cNvPicPr preferRelativeResize="0"/>
          <p:nvPr/>
        </p:nvPicPr>
        <p:blipFill>
          <a:blip r:embed="rId1"/>
          <a:stretch>
            <a:fillRect/>
          </a:stretch>
        </p:blipFill>
        <p:spPr>
          <a:xfrm>
            <a:off x="1396175" y="978900"/>
            <a:ext cx="5864750" cy="3955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220350" y="253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SSM: definition of continuous</a:t>
            </a:r>
            <a:endParaRPr lang="en-GB"/>
          </a:p>
        </p:txBody>
      </p:sp>
      <p:sp>
        <p:nvSpPr>
          <p:cNvPr id="121" name="Google Shape;121;p23"/>
          <p:cNvSpPr txBox="1"/>
          <p:nvPr>
            <p:ph type="body" idx="1"/>
          </p:nvPr>
        </p:nvSpPr>
        <p:spPr>
          <a:xfrm>
            <a:off x="311700" y="4568875"/>
            <a:ext cx="8195100" cy="528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GB" sz="550"/>
              <a:t>Albert Gu, Karan Goel, and Christopher Ré. “Efficiently Modeling Long Sequences with Structured State Spaces”. In: The International Conference on Learning Representations (ICLR). 2022.</a:t>
            </a:r>
            <a:endParaRPr sz="550"/>
          </a:p>
        </p:txBody>
      </p:sp>
      <p:pic>
        <p:nvPicPr>
          <p:cNvPr id="122" name="Google Shape;122;p23"/>
          <p:cNvPicPr preferRelativeResize="0"/>
          <p:nvPr/>
        </p:nvPicPr>
        <p:blipFill>
          <a:blip r:embed="rId1"/>
          <a:stretch>
            <a:fillRect/>
          </a:stretch>
        </p:blipFill>
        <p:spPr>
          <a:xfrm>
            <a:off x="64500" y="1295750"/>
            <a:ext cx="8832300" cy="204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71250" y="134425"/>
            <a:ext cx="821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Continuous state</a:t>
            </a:r>
            <a:endParaRPr lang="en-GB"/>
          </a:p>
        </p:txBody>
      </p:sp>
      <p:sp>
        <p:nvSpPr>
          <p:cNvPr id="128" name="Google Shape;128;p24"/>
          <p:cNvSpPr txBox="1"/>
          <p:nvPr>
            <p:ph type="body" idx="1"/>
          </p:nvPr>
        </p:nvSpPr>
        <p:spPr>
          <a:xfrm>
            <a:off x="4952650" y="2834150"/>
            <a:ext cx="3961800" cy="1396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129" name="Google Shape;129;p24"/>
          <p:cNvPicPr preferRelativeResize="0"/>
          <p:nvPr/>
        </p:nvPicPr>
        <p:blipFill>
          <a:blip r:embed="rId1"/>
          <a:stretch>
            <a:fillRect/>
          </a:stretch>
        </p:blipFill>
        <p:spPr>
          <a:xfrm>
            <a:off x="3670174" y="190324"/>
            <a:ext cx="3508125" cy="892475"/>
          </a:xfrm>
          <a:prstGeom prst="rect">
            <a:avLst/>
          </a:prstGeom>
          <a:noFill/>
          <a:ln>
            <a:noFill/>
          </a:ln>
        </p:spPr>
      </p:pic>
      <p:sp>
        <p:nvSpPr>
          <p:cNvPr id="130" name="Google Shape;130;p24"/>
          <p:cNvSpPr txBox="1"/>
          <p:nvPr>
            <p:ph type="title"/>
          </p:nvPr>
        </p:nvSpPr>
        <p:spPr>
          <a:xfrm>
            <a:off x="71250" y="1131625"/>
            <a:ext cx="2494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Discrete state</a:t>
            </a:r>
            <a:endParaRPr lang="en-GB"/>
          </a:p>
        </p:txBody>
      </p:sp>
      <p:pic>
        <p:nvPicPr>
          <p:cNvPr id="131" name="Google Shape;131;p24"/>
          <p:cNvPicPr preferRelativeResize="0"/>
          <p:nvPr/>
        </p:nvPicPr>
        <p:blipFill>
          <a:blip r:embed="rId2"/>
          <a:stretch>
            <a:fillRect/>
          </a:stretch>
        </p:blipFill>
        <p:spPr>
          <a:xfrm>
            <a:off x="3670172" y="1260085"/>
            <a:ext cx="4620185" cy="1396800"/>
          </a:xfrm>
          <a:prstGeom prst="rect">
            <a:avLst/>
          </a:prstGeom>
          <a:noFill/>
          <a:ln>
            <a:noFill/>
          </a:ln>
        </p:spPr>
      </p:pic>
      <p:sp>
        <p:nvSpPr>
          <p:cNvPr id="132" name="Google Shape;132;p24"/>
          <p:cNvSpPr txBox="1"/>
          <p:nvPr>
            <p:ph type="title"/>
          </p:nvPr>
        </p:nvSpPr>
        <p:spPr>
          <a:xfrm>
            <a:off x="0" y="2890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Mamba: zero-order hold ZOH </a:t>
            </a:r>
            <a:endParaRPr lang="en-GB"/>
          </a:p>
        </p:txBody>
      </p:sp>
      <p:pic>
        <p:nvPicPr>
          <p:cNvPr id="133" name="Google Shape;133;p24"/>
          <p:cNvPicPr preferRelativeResize="0"/>
          <p:nvPr/>
        </p:nvPicPr>
        <p:blipFill>
          <a:blip r:embed="rId3"/>
          <a:stretch>
            <a:fillRect/>
          </a:stretch>
        </p:blipFill>
        <p:spPr>
          <a:xfrm>
            <a:off x="2887998" y="3462775"/>
            <a:ext cx="5701238" cy="1396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panose="020B0604020202020204"/>
              <a:buNone/>
            </a:pPr>
            <a:r>
              <a:rPr lang="en-GB" sz="2020" b="1">
                <a:solidFill>
                  <a:schemeClr val="dk2"/>
                </a:solidFill>
              </a:rPr>
              <a:t>Linear time invariance (LTI):  </a:t>
            </a:r>
            <a:endParaRPr sz="2020" b="1">
              <a:solidFill>
                <a:schemeClr val="dk2"/>
              </a:solidFill>
            </a:endParaRPr>
          </a:p>
          <a:p>
            <a:pPr marL="0" lvl="0" indent="0" algn="l" rtl="0">
              <a:spcBef>
                <a:spcPts val="1200"/>
              </a:spcBef>
              <a:spcAft>
                <a:spcPts val="0"/>
              </a:spcAft>
              <a:buSzPts val="990"/>
              <a:buNone/>
            </a:pPr>
            <a:endParaRPr sz="2020" b="1">
              <a:solidFill>
                <a:schemeClr val="dk2"/>
              </a:solidFill>
            </a:endParaRPr>
          </a:p>
        </p:txBody>
      </p:sp>
      <p:pic>
        <p:nvPicPr>
          <p:cNvPr id="139" name="Google Shape;139;p25"/>
          <p:cNvPicPr preferRelativeResize="0"/>
          <p:nvPr/>
        </p:nvPicPr>
        <p:blipFill rotWithShape="1">
          <a:blip r:embed="rId1"/>
          <a:srcRect l="17095" b="-13045"/>
          <a:stretch>
            <a:fillRect/>
          </a:stretch>
        </p:blipFill>
        <p:spPr>
          <a:xfrm>
            <a:off x="459425" y="1177937"/>
            <a:ext cx="7580749" cy="355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43" name="Shape 143"/>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165525" y="86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000"/>
              <a:buFont typeface="Arial" panose="020B0604020202020204"/>
              <a:buNone/>
            </a:pPr>
            <a:r>
              <a:rPr lang="en-GB"/>
              <a:t>Hippo: Improve training efficiency on modern hardware</a:t>
            </a:r>
            <a:endParaRPr lang="en-GB"/>
          </a:p>
          <a:p>
            <a:pPr marL="0" lvl="0" indent="0" algn="l" rtl="0">
              <a:spcBef>
                <a:spcPts val="0"/>
              </a:spcBef>
              <a:spcAft>
                <a:spcPts val="0"/>
              </a:spcAft>
              <a:buNone/>
            </a:pPr>
          </a:p>
        </p:txBody>
      </p:sp>
      <p:sp>
        <p:nvSpPr>
          <p:cNvPr id="149" name="Google Shape;149;p27"/>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150" name="Google Shape;150;p27"/>
          <p:cNvPicPr preferRelativeResize="0"/>
          <p:nvPr/>
        </p:nvPicPr>
        <p:blipFill>
          <a:blip r:embed="rId1"/>
          <a:stretch>
            <a:fillRect/>
          </a:stretch>
        </p:blipFill>
        <p:spPr>
          <a:xfrm>
            <a:off x="0" y="1813711"/>
            <a:ext cx="9143999" cy="675577"/>
          </a:xfrm>
          <a:prstGeom prst="rect">
            <a:avLst/>
          </a:prstGeom>
          <a:noFill/>
          <a:ln>
            <a:noFill/>
          </a:ln>
        </p:spPr>
      </p:pic>
      <p:sp>
        <p:nvSpPr>
          <p:cNvPr id="151" name="Google Shape;151;p27"/>
          <p:cNvSpPr txBox="1"/>
          <p:nvPr>
            <p:ph type="body" idx="1"/>
          </p:nvPr>
        </p:nvSpPr>
        <p:spPr>
          <a:xfrm>
            <a:off x="311700" y="4568875"/>
            <a:ext cx="8195100" cy="5280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endParaRPr sz="2200"/>
          </a:p>
          <a:p>
            <a:pPr marL="0" lvl="0" indent="0" algn="l" rtl="0">
              <a:spcBef>
                <a:spcPts val="1200"/>
              </a:spcBef>
              <a:spcAft>
                <a:spcPts val="1200"/>
              </a:spcAft>
              <a:buNone/>
            </a:pPr>
            <a:r>
              <a:rPr lang="en-GB" sz="2200"/>
              <a:t>Tri Dao, Daniel Y Fu, Khaled K Saab, Armin W Thomas, Atri Rudra, and Christopher Ré. “Hungry Hungry Hippos: Towards Language Modeling with State Space Models”. In: The International Conference on Learning Representations (ICLR). 2023.</a:t>
            </a:r>
            <a:endParaRPr sz="2200"/>
          </a:p>
        </p:txBody>
      </p:sp>
      <p:pic>
        <p:nvPicPr>
          <p:cNvPr id="152" name="Google Shape;152;p27"/>
          <p:cNvPicPr preferRelativeResize="0"/>
          <p:nvPr/>
        </p:nvPicPr>
        <p:blipFill>
          <a:blip r:embed="rId2"/>
          <a:stretch>
            <a:fillRect/>
          </a:stretch>
        </p:blipFill>
        <p:spPr>
          <a:xfrm>
            <a:off x="0" y="818414"/>
            <a:ext cx="9144001" cy="836023"/>
          </a:xfrm>
          <a:prstGeom prst="rect">
            <a:avLst/>
          </a:prstGeom>
          <a:noFill/>
          <a:ln>
            <a:noFill/>
          </a:ln>
        </p:spPr>
      </p:pic>
      <p:sp>
        <p:nvSpPr>
          <p:cNvPr id="153" name="Google Shape;153;p27"/>
          <p:cNvSpPr txBox="1"/>
          <p:nvPr>
            <p:ph type="title"/>
          </p:nvPr>
        </p:nvSpPr>
        <p:spPr>
          <a:xfrm>
            <a:off x="165525" y="2571750"/>
            <a:ext cx="8520600" cy="8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020"/>
              <a:t>2-ways of computation: linear recurrence (2) or a global convolution (3)</a:t>
            </a:r>
            <a:endParaRPr sz="2020"/>
          </a:p>
        </p:txBody>
      </p:sp>
      <p:pic>
        <p:nvPicPr>
          <p:cNvPr id="154" name="Google Shape;154;p27"/>
          <p:cNvPicPr preferRelativeResize="0"/>
          <p:nvPr/>
        </p:nvPicPr>
        <p:blipFill>
          <a:blip r:embed="rId3"/>
          <a:stretch>
            <a:fillRect/>
          </a:stretch>
        </p:blipFill>
        <p:spPr>
          <a:xfrm>
            <a:off x="152400" y="3189575"/>
            <a:ext cx="8839201" cy="679030"/>
          </a:xfrm>
          <a:prstGeom prst="rect">
            <a:avLst/>
          </a:prstGeom>
          <a:noFill/>
          <a:ln>
            <a:noFill/>
          </a:ln>
        </p:spPr>
      </p:pic>
      <p:sp>
        <p:nvSpPr>
          <p:cNvPr id="155" name="Google Shape;155;p27"/>
          <p:cNvSpPr txBox="1"/>
          <p:nvPr/>
        </p:nvSpPr>
        <p:spPr>
          <a:xfrm>
            <a:off x="0" y="3868600"/>
            <a:ext cx="8991600" cy="99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GB" sz="1600">
                <a:solidFill>
                  <a:schemeClr val="dk2"/>
                </a:solidFill>
              </a:rPr>
              <a:t>Commonly, the model uses the convolutional mode (3) for efficient parallelizable training (where the whole input sequence is seen ahead of time), and switched into recurrent mode (2) for efficient autoregressive inference (where the inputs are seen one timestep at a time).</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0" y="445025"/>
            <a:ext cx="9475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importance of Matrix A: Captures info of all previous states</a:t>
            </a:r>
            <a:endParaRPr lang="en-GB"/>
          </a:p>
        </p:txBody>
      </p:sp>
      <p:sp>
        <p:nvSpPr>
          <p:cNvPr id="161" name="Google Shape;161;p28"/>
          <p:cNvSpPr txBox="1"/>
          <p:nvPr>
            <p:ph type="body" idx="1"/>
          </p:nvPr>
        </p:nvSpPr>
        <p:spPr>
          <a:xfrm>
            <a:off x="95800" y="15334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Need to find a way to best build matrix A</a:t>
            </a:r>
            <a:endParaRPr lang="en-GB"/>
          </a:p>
        </p:txBody>
      </p:sp>
      <p:pic>
        <p:nvPicPr>
          <p:cNvPr id="162" name="Google Shape;162;p28"/>
          <p:cNvPicPr preferRelativeResize="0"/>
          <p:nvPr/>
        </p:nvPicPr>
        <p:blipFill>
          <a:blip r:embed="rId1"/>
          <a:stretch>
            <a:fillRect/>
          </a:stretch>
        </p:blipFill>
        <p:spPr>
          <a:xfrm>
            <a:off x="4515401" y="1300150"/>
            <a:ext cx="4562149" cy="3211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318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300" b="1">
                <a:highlight>
                  <a:srgbClr val="FFFFFF"/>
                </a:highlight>
                <a:latin typeface="Roboto" panose="02000000000000000000"/>
                <a:ea typeface="Roboto" panose="02000000000000000000"/>
                <a:cs typeface="Roboto" panose="02000000000000000000"/>
                <a:sym typeface="Roboto" panose="02000000000000000000"/>
              </a:rPr>
              <a:t>Hi</a:t>
            </a:r>
            <a:r>
              <a:rPr lang="en-GB" sz="2300">
                <a:highlight>
                  <a:srgbClr val="FFFFFF"/>
                </a:highlight>
                <a:latin typeface="Roboto" panose="02000000000000000000"/>
                <a:ea typeface="Roboto" panose="02000000000000000000"/>
                <a:cs typeface="Roboto" panose="02000000000000000000"/>
                <a:sym typeface="Roboto" panose="02000000000000000000"/>
              </a:rPr>
              <a:t>gh-order </a:t>
            </a:r>
            <a:r>
              <a:rPr lang="en-GB" sz="2300" b="1">
                <a:highlight>
                  <a:srgbClr val="FFFFFF"/>
                </a:highlight>
                <a:latin typeface="Roboto" panose="02000000000000000000"/>
                <a:ea typeface="Roboto" panose="02000000000000000000"/>
                <a:cs typeface="Roboto" panose="02000000000000000000"/>
                <a:sym typeface="Roboto" panose="02000000000000000000"/>
              </a:rPr>
              <a:t>P</a:t>
            </a:r>
            <a:r>
              <a:rPr lang="en-GB" sz="2300">
                <a:highlight>
                  <a:srgbClr val="FFFFFF"/>
                </a:highlight>
                <a:latin typeface="Roboto" panose="02000000000000000000"/>
                <a:ea typeface="Roboto" panose="02000000000000000000"/>
                <a:cs typeface="Roboto" panose="02000000000000000000"/>
                <a:sym typeface="Roboto" panose="02000000000000000000"/>
              </a:rPr>
              <a:t>olynomial </a:t>
            </a:r>
            <a:r>
              <a:rPr lang="en-GB" sz="2300" b="1">
                <a:highlight>
                  <a:srgbClr val="FFFFFF"/>
                </a:highlight>
                <a:latin typeface="Roboto" panose="02000000000000000000"/>
                <a:ea typeface="Roboto" panose="02000000000000000000"/>
                <a:cs typeface="Roboto" panose="02000000000000000000"/>
                <a:sym typeface="Roboto" panose="02000000000000000000"/>
              </a:rPr>
              <a:t>P</a:t>
            </a:r>
            <a:r>
              <a:rPr lang="en-GB" sz="2300">
                <a:highlight>
                  <a:srgbClr val="FFFFFF"/>
                </a:highlight>
                <a:latin typeface="Roboto" panose="02000000000000000000"/>
                <a:ea typeface="Roboto" panose="02000000000000000000"/>
                <a:cs typeface="Roboto" panose="02000000000000000000"/>
                <a:sym typeface="Roboto" panose="02000000000000000000"/>
              </a:rPr>
              <a:t>rojection </a:t>
            </a:r>
            <a:r>
              <a:rPr lang="en-GB" sz="2300" b="1">
                <a:highlight>
                  <a:srgbClr val="FFFFFF"/>
                </a:highlight>
                <a:latin typeface="Roboto" panose="02000000000000000000"/>
                <a:ea typeface="Roboto" panose="02000000000000000000"/>
                <a:cs typeface="Roboto" panose="02000000000000000000"/>
                <a:sym typeface="Roboto" panose="02000000000000000000"/>
              </a:rPr>
              <a:t>O</a:t>
            </a:r>
            <a:r>
              <a:rPr lang="en-GB" sz="2300">
                <a:highlight>
                  <a:srgbClr val="FFFFFF"/>
                </a:highlight>
                <a:latin typeface="Roboto" panose="02000000000000000000"/>
                <a:ea typeface="Roboto" panose="02000000000000000000"/>
                <a:cs typeface="Roboto" panose="02000000000000000000"/>
                <a:sym typeface="Roboto" panose="02000000000000000000"/>
              </a:rPr>
              <a:t>perators(HIPPO)</a:t>
            </a:r>
            <a:endParaRPr sz="3900"/>
          </a:p>
        </p:txBody>
      </p:sp>
      <p:sp>
        <p:nvSpPr>
          <p:cNvPr id="168" name="Google Shape;168;p29"/>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700">
                <a:solidFill>
                  <a:schemeClr val="dk1"/>
                </a:solidFill>
                <a:highlight>
                  <a:srgbClr val="FFFFFF"/>
                </a:highlight>
                <a:latin typeface="Roboto" panose="02000000000000000000"/>
                <a:ea typeface="Roboto" panose="02000000000000000000"/>
                <a:cs typeface="Roboto" panose="02000000000000000000"/>
                <a:sym typeface="Roboto" panose="02000000000000000000"/>
              </a:rPr>
              <a:t>Attempts to compress all input signals it has seen thus far into a vector of coefficients.</a:t>
            </a:r>
            <a:endParaRPr sz="2300"/>
          </a:p>
        </p:txBody>
      </p:sp>
      <p:pic>
        <p:nvPicPr>
          <p:cNvPr id="169" name="Google Shape;169;p29"/>
          <p:cNvPicPr preferRelativeResize="0"/>
          <p:nvPr/>
        </p:nvPicPr>
        <p:blipFill>
          <a:blip r:embed="rId1"/>
          <a:stretch>
            <a:fillRect/>
          </a:stretch>
        </p:blipFill>
        <p:spPr>
          <a:xfrm>
            <a:off x="311700" y="1982675"/>
            <a:ext cx="8440749" cy="2197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Hippo matrix</a:t>
            </a:r>
            <a:endParaRPr lang="en-GB"/>
          </a:p>
        </p:txBody>
      </p:sp>
      <p:sp>
        <p:nvSpPr>
          <p:cNvPr id="175" name="Google Shape;175;p30"/>
          <p:cNvSpPr txBox="1"/>
          <p:nvPr>
            <p:ph type="body" idx="1"/>
          </p:nvPr>
        </p:nvSpPr>
        <p:spPr>
          <a:xfrm>
            <a:off x="311700" y="1152475"/>
            <a:ext cx="4655400" cy="1419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sz="1400">
                <a:solidFill>
                  <a:schemeClr val="dk1"/>
                </a:solidFill>
                <a:highlight>
                  <a:srgbClr val="FFFFFF"/>
                </a:highlight>
                <a:latin typeface="Roboto" panose="02000000000000000000"/>
                <a:ea typeface="Roboto" panose="02000000000000000000"/>
                <a:cs typeface="Roboto" panose="02000000000000000000"/>
                <a:sym typeface="Roboto" panose="02000000000000000000"/>
              </a:rPr>
              <a:t>Build </a:t>
            </a:r>
            <a:r>
              <a:rPr lang="en-GB" sz="1400" i="1">
                <a:solidFill>
                  <a:schemeClr val="dk1"/>
                </a:solidFill>
                <a:highlight>
                  <a:srgbClr val="FFFFFF"/>
                </a:highlight>
                <a:latin typeface="Roboto" panose="02000000000000000000"/>
                <a:ea typeface="Roboto" panose="02000000000000000000"/>
                <a:cs typeface="Roboto" panose="02000000000000000000"/>
                <a:sym typeface="Roboto" panose="02000000000000000000"/>
              </a:rPr>
              <a:t>A</a:t>
            </a:r>
            <a:r>
              <a:rPr lang="en-GB" sz="1400">
                <a:solidFill>
                  <a:schemeClr val="dk1"/>
                </a:solidFill>
                <a:highlight>
                  <a:srgbClr val="FFFFFF"/>
                </a:highlight>
                <a:latin typeface="Roboto" panose="02000000000000000000"/>
                <a:ea typeface="Roboto" panose="02000000000000000000"/>
                <a:cs typeface="Roboto" panose="02000000000000000000"/>
                <a:sym typeface="Roboto" panose="02000000000000000000"/>
              </a:rPr>
              <a:t> with HiPPO outperforms initializing it as a random matrix.</a:t>
            </a:r>
            <a:endParaRPr sz="2000"/>
          </a:p>
        </p:txBody>
      </p:sp>
      <p:pic>
        <p:nvPicPr>
          <p:cNvPr id="176" name="Google Shape;176;p30"/>
          <p:cNvPicPr preferRelativeResize="0"/>
          <p:nvPr/>
        </p:nvPicPr>
        <p:blipFill>
          <a:blip r:embed="rId1"/>
          <a:stretch>
            <a:fillRect/>
          </a:stretch>
        </p:blipFill>
        <p:spPr>
          <a:xfrm>
            <a:off x="5267238" y="265246"/>
            <a:ext cx="2352762" cy="2306500"/>
          </a:xfrm>
          <a:prstGeom prst="rect">
            <a:avLst/>
          </a:prstGeom>
          <a:noFill/>
          <a:ln>
            <a:noFill/>
          </a:ln>
        </p:spPr>
      </p:pic>
      <p:pic>
        <p:nvPicPr>
          <p:cNvPr id="177" name="Google Shape;177;p30"/>
          <p:cNvPicPr preferRelativeResize="0"/>
          <p:nvPr/>
        </p:nvPicPr>
        <p:blipFill>
          <a:blip r:embed="rId2"/>
          <a:stretch>
            <a:fillRect/>
          </a:stretch>
        </p:blipFill>
        <p:spPr>
          <a:xfrm>
            <a:off x="692350" y="2657100"/>
            <a:ext cx="7249099" cy="2400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81" name="Shape 181"/>
        <p:cNvGrpSpPr/>
        <p:nvPr/>
      </p:nvGrpSpPr>
      <p:grpSpPr>
        <a:xfrm>
          <a:off x="0" y="0"/>
          <a:ext cx="0" cy="0"/>
          <a:chOff x="0" y="0"/>
          <a:chExt cx="0" cy="0"/>
        </a:xfrm>
      </p:grpSpPr>
      <p:sp>
        <p:nvSpPr>
          <p:cNvPr id="182" name="Google Shape;182;p31"/>
          <p:cNvSpPr txBox="1"/>
          <p:nvPr>
            <p:ph type="title"/>
          </p:nvPr>
        </p:nvSpPr>
        <p:spPr>
          <a:xfrm>
            <a:off x="311700" y="241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Structured State Spaces for Sequences (S4)</a:t>
            </a:r>
            <a:endParaRPr lang="en-GB"/>
          </a:p>
        </p:txBody>
      </p:sp>
      <p:sp>
        <p:nvSpPr>
          <p:cNvPr id="183" name="Google Shape;183;p31"/>
          <p:cNvSpPr txBox="1"/>
          <p:nvPr>
            <p:ph type="body" idx="1"/>
          </p:nvPr>
        </p:nvSpPr>
        <p:spPr>
          <a:xfrm>
            <a:off x="311700" y="7460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a:t>1. </a:t>
            </a:r>
            <a:r>
              <a:rPr lang="en-GB" sz="1700"/>
              <a:t>State space models </a:t>
            </a:r>
            <a:endParaRPr sz="1700"/>
          </a:p>
          <a:p>
            <a:pPr marL="0" lvl="0" indent="0" algn="l" rtl="0">
              <a:spcBef>
                <a:spcPts val="1200"/>
              </a:spcBef>
              <a:spcAft>
                <a:spcPts val="0"/>
              </a:spcAft>
              <a:buNone/>
            </a:pPr>
            <a:r>
              <a:rPr lang="en-GB" sz="1700"/>
              <a:t>2. HiPPO for handling long-range dependencies </a:t>
            </a:r>
            <a:endParaRPr sz="1700"/>
          </a:p>
          <a:p>
            <a:pPr marL="0" lvl="0" indent="0" algn="l" rtl="0">
              <a:spcBef>
                <a:spcPts val="1200"/>
              </a:spcBef>
              <a:spcAft>
                <a:spcPts val="0"/>
              </a:spcAft>
              <a:buNone/>
            </a:pPr>
            <a:r>
              <a:rPr lang="en-GB" sz="1700"/>
              <a:t>3.Discretization for creating recurrent and convolution representations</a:t>
            </a:r>
            <a:endParaRPr sz="1700"/>
          </a:p>
          <a:p>
            <a:pPr marL="0" lvl="0" indent="0" algn="l" rtl="0">
              <a:spcBef>
                <a:spcPts val="1200"/>
              </a:spcBef>
              <a:spcAft>
                <a:spcPts val="0"/>
              </a:spcAft>
              <a:buNone/>
            </a:pPr>
            <a:endParaRPr sz="1700"/>
          </a:p>
          <a:p>
            <a:pPr marL="0" lvl="0" indent="0" algn="l" rtl="0">
              <a:spcBef>
                <a:spcPts val="1200"/>
              </a:spcBef>
              <a:spcAft>
                <a:spcPts val="1200"/>
              </a:spcAft>
              <a:buNone/>
            </a:pPr>
            <a:endParaRPr sz="1700"/>
          </a:p>
        </p:txBody>
      </p:sp>
      <p:pic>
        <p:nvPicPr>
          <p:cNvPr id="184" name="Google Shape;184;p31"/>
          <p:cNvPicPr preferRelativeResize="0"/>
          <p:nvPr/>
        </p:nvPicPr>
        <p:blipFill>
          <a:blip r:embed="rId1"/>
          <a:stretch>
            <a:fillRect/>
          </a:stretch>
        </p:blipFill>
        <p:spPr>
          <a:xfrm>
            <a:off x="865000" y="2047525"/>
            <a:ext cx="6886775" cy="309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0" name="Shape 60"/>
        <p:cNvGrpSpPr/>
        <p:nvPr/>
      </p:nvGrpSpPr>
      <p:grpSpPr>
        <a:xfrm>
          <a:off x="0" y="0"/>
          <a:ext cx="0" cy="0"/>
          <a:chOff x="0" y="0"/>
          <a:chExt cx="0" cy="0"/>
        </a:xfrm>
      </p:grpSpPr>
      <p:sp>
        <p:nvSpPr>
          <p:cNvPr id="61" name="Google Shape;61;p14"/>
          <p:cNvSpPr txBox="1"/>
          <p:nvPr/>
        </p:nvSpPr>
        <p:spPr>
          <a:xfrm>
            <a:off x="0" y="0"/>
            <a:ext cx="8561100" cy="4580700"/>
          </a:xfrm>
          <a:prstGeom prst="rect">
            <a:avLst/>
          </a:prstGeom>
          <a:noFill/>
          <a:ln>
            <a:noFill/>
          </a:ln>
        </p:spPr>
        <p:txBody>
          <a:bodyPr spcFirstLastPara="1" wrap="square" lIns="91425" tIns="91425" rIns="91425" bIns="91425" anchor="t" anchorCtr="0">
            <a:spAutoFit/>
          </a:bodyPr>
          <a:lstStyle/>
          <a:p>
            <a:pPr marL="698500" lvl="0" indent="-406400" algn="l" rtl="0">
              <a:lnSpc>
                <a:spcPct val="115000"/>
              </a:lnSpc>
              <a:spcBef>
                <a:spcPts val="0"/>
              </a:spcBef>
              <a:spcAft>
                <a:spcPts val="0"/>
              </a:spcAft>
              <a:buClr>
                <a:srgbClr val="2D3B45"/>
              </a:buClr>
              <a:buSzPts val="2800"/>
              <a:buChar char="●"/>
            </a:pPr>
            <a:r>
              <a:rPr lang="en-GB" sz="2800" b="1">
                <a:solidFill>
                  <a:srgbClr val="2D3B45"/>
                </a:solidFill>
                <a:highlight>
                  <a:srgbClr val="FFFFFF"/>
                </a:highlight>
              </a:rPr>
              <a:t>The background and motivation of the problem. </a:t>
            </a:r>
            <a:endParaRPr sz="2800" b="1">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Existing work</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Key ideas and design in the paper.</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Evaluation methodology and experimental results.</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Strengths and weaknesses, the purpose of design choices, the future directions based on the work.</a:t>
            </a:r>
            <a:endParaRPr sz="2800">
              <a:solidFill>
                <a:srgbClr val="2D3B45"/>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88" name="Shape 188"/>
        <p:cNvGrpSpPr/>
        <p:nvPr/>
      </p:nvGrpSpPr>
      <p:grpSpPr>
        <a:xfrm>
          <a:off x="0" y="0"/>
          <a:ext cx="0" cy="0"/>
          <a:chOff x="0" y="0"/>
          <a:chExt cx="0" cy="0"/>
        </a:xfrm>
      </p:grpSpPr>
      <p:sp>
        <p:nvSpPr>
          <p:cNvPr id="189" name="Google Shape;189;p32"/>
          <p:cNvSpPr txBox="1"/>
          <p:nvPr/>
        </p:nvSpPr>
        <p:spPr>
          <a:xfrm>
            <a:off x="0" y="0"/>
            <a:ext cx="8561100" cy="4085100"/>
          </a:xfrm>
          <a:prstGeom prst="rect">
            <a:avLst/>
          </a:prstGeom>
          <a:noFill/>
          <a:ln>
            <a:noFill/>
          </a:ln>
        </p:spPr>
        <p:txBody>
          <a:bodyPr spcFirstLastPara="1" wrap="square" lIns="91425" tIns="91425" rIns="91425" bIns="91425" anchor="t" anchorCtr="0">
            <a:spAutoFit/>
          </a:bodyPr>
          <a:lstStyle/>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The background and motivation of the problem. </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Existing work</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b="1">
                <a:solidFill>
                  <a:srgbClr val="2D3B45"/>
                </a:solidFill>
                <a:highlight>
                  <a:srgbClr val="FFFFFF"/>
                </a:highlight>
              </a:rPr>
              <a:t>Key ideas and design in the paper.</a:t>
            </a:r>
            <a:endParaRPr sz="2800" b="1">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Evaluation methodology and experimental results.</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Strengths and weaknesses, the purpose of design choices, the future directions based on the work.</a:t>
            </a:r>
            <a:endParaRPr sz="2800">
              <a:solidFill>
                <a:srgbClr val="2D3B45"/>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93" name="Shape 193"/>
        <p:cNvGrpSpPr/>
        <p:nvPr/>
      </p:nvGrpSpPr>
      <p:grpSpPr>
        <a:xfrm>
          <a:off x="0" y="0"/>
          <a:ext cx="0" cy="0"/>
          <a:chOff x="0" y="0"/>
          <a:chExt cx="0" cy="0"/>
        </a:xfrm>
      </p:grpSpPr>
      <p:sp>
        <p:nvSpPr>
          <p:cNvPr id="194" name="Google Shape;194;p33"/>
          <p:cNvSpPr txBox="1"/>
          <p:nvPr>
            <p:ph type="ctrTitle"/>
          </p:nvPr>
        </p:nvSpPr>
        <p:spPr>
          <a:xfrm>
            <a:off x="77600" y="180625"/>
            <a:ext cx="9004200" cy="2171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Mamba: A selective state space model</a:t>
            </a:r>
            <a:endParaRPr lang="en-GB"/>
          </a:p>
        </p:txBody>
      </p:sp>
      <p:sp>
        <p:nvSpPr>
          <p:cNvPr id="195" name="Google Shape;195;p33"/>
          <p:cNvSpPr txBox="1"/>
          <p:nvPr>
            <p:ph type="subTitle" idx="1"/>
          </p:nvPr>
        </p:nvSpPr>
        <p:spPr>
          <a:xfrm>
            <a:off x="77600" y="2453925"/>
            <a:ext cx="9144000" cy="260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GB" sz="2660"/>
              <a:t>Two key ideas: </a:t>
            </a:r>
            <a:br>
              <a:rPr lang="en-GB" sz="2660" i="1"/>
            </a:br>
            <a:r>
              <a:rPr lang="en-GB" sz="2660" i="1"/>
              <a:t>Selective scan algorithm: </a:t>
            </a:r>
            <a:endParaRPr sz="2660" i="1"/>
          </a:p>
          <a:p>
            <a:pPr marL="0" lvl="0" indent="0" algn="l" rtl="0">
              <a:spcBef>
                <a:spcPts val="0"/>
              </a:spcBef>
              <a:spcAft>
                <a:spcPts val="0"/>
              </a:spcAft>
              <a:buSzPts val="770"/>
              <a:buNone/>
            </a:pPr>
            <a:r>
              <a:rPr lang="en-GB" sz="2660"/>
              <a:t>Allows model filter out non-trivial information</a:t>
            </a:r>
            <a:endParaRPr sz="2660"/>
          </a:p>
          <a:p>
            <a:pPr marL="0" lvl="0" indent="0" algn="l" rtl="0">
              <a:spcBef>
                <a:spcPts val="0"/>
              </a:spcBef>
              <a:spcAft>
                <a:spcPts val="0"/>
              </a:spcAft>
              <a:buSzPts val="770"/>
              <a:buNone/>
            </a:pPr>
            <a:r>
              <a:rPr lang="en-GB" sz="2660" i="1"/>
              <a:t>Hardware aware algorithm</a:t>
            </a:r>
            <a:r>
              <a:rPr lang="en-GB" sz="2660"/>
              <a:t>: </a:t>
            </a:r>
            <a:endParaRPr sz="2660"/>
          </a:p>
          <a:p>
            <a:pPr marL="0" lvl="0" indent="0" algn="l" rtl="0">
              <a:spcBef>
                <a:spcPts val="0"/>
              </a:spcBef>
              <a:spcAft>
                <a:spcPts val="0"/>
              </a:spcAft>
              <a:buSzPts val="770"/>
              <a:buNone/>
            </a:pPr>
            <a:r>
              <a:rPr lang="en-GB" sz="2660"/>
              <a:t>Allows efficient intermediate result storage.</a:t>
            </a:r>
            <a:endParaRPr sz="2660"/>
          </a:p>
          <a:p>
            <a:pPr marL="0" lvl="0" indent="0" algn="ctr" rtl="0">
              <a:spcBef>
                <a:spcPts val="0"/>
              </a:spcBef>
              <a:spcAft>
                <a:spcPts val="0"/>
              </a:spcAft>
              <a:buSzPts val="770"/>
              <a:buNone/>
            </a:pPr>
            <a:endParaRPr sz="266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165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Problem of Structured </a:t>
            </a:r>
            <a:r>
              <a:rPr lang="en-GB"/>
              <a:t>state</a:t>
            </a:r>
            <a:r>
              <a:rPr lang="en-GB"/>
              <a:t> space model:</a:t>
            </a:r>
            <a:endParaRPr lang="en-GB"/>
          </a:p>
        </p:txBody>
      </p:sp>
      <p:sp>
        <p:nvSpPr>
          <p:cNvPr id="201" name="Google Shape;201;p34"/>
          <p:cNvSpPr txBox="1"/>
          <p:nvPr>
            <p:ph type="body" idx="1"/>
          </p:nvPr>
        </p:nvSpPr>
        <p:spPr>
          <a:xfrm>
            <a:off x="326475" y="738325"/>
            <a:ext cx="8505900" cy="3830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Can’t focus or ignore certain tokens, thus perform badly on</a:t>
            </a:r>
            <a:r>
              <a:rPr lang="en-GB"/>
              <a:t> some task like </a:t>
            </a:r>
            <a:r>
              <a:rPr lang="en-GB" b="1"/>
              <a:t>selective copying</a:t>
            </a:r>
            <a:r>
              <a:rPr lang="en-GB"/>
              <a:t> and</a:t>
            </a:r>
            <a:r>
              <a:rPr lang="en-GB" b="1"/>
              <a:t> induction heads.</a:t>
            </a:r>
            <a:endParaRPr b="1"/>
          </a:p>
          <a:p>
            <a:pPr marL="0" lvl="0" indent="0" algn="l" rtl="0">
              <a:spcBef>
                <a:spcPts val="1200"/>
              </a:spcBef>
              <a:spcAft>
                <a:spcPts val="0"/>
              </a:spcAft>
              <a:buNone/>
            </a:pPr>
            <a:endParaRPr b="1"/>
          </a:p>
          <a:p>
            <a:pPr marL="0" lvl="0" indent="0" algn="l" rtl="0">
              <a:spcBef>
                <a:spcPts val="1200"/>
              </a:spcBef>
              <a:spcAft>
                <a:spcPts val="0"/>
              </a:spcAft>
              <a:buNone/>
            </a:pPr>
            <a:r>
              <a:rPr lang="en-GB" b="1"/>
              <a:t>Induction heads: </a:t>
            </a:r>
            <a:r>
              <a:rPr lang="en-GB"/>
              <a:t>reproduce patterns found in the input.</a:t>
            </a:r>
            <a:endParaRPr b="1"/>
          </a:p>
          <a:p>
            <a:pPr marL="0" lvl="0" indent="0" algn="l" rtl="0">
              <a:spcBef>
                <a:spcPts val="1200"/>
              </a:spcBef>
              <a:spcAft>
                <a:spcPts val="0"/>
              </a:spcAft>
              <a:buNone/>
            </a:pPr>
            <a:r>
              <a:rPr lang="en-GB" b="1"/>
              <a:t>Selective copying: </a:t>
            </a:r>
            <a:r>
              <a:rPr lang="en-GB"/>
              <a:t>copy certain parts of the input, and output them in order.</a:t>
            </a:r>
            <a:endParaRPr lang="en-GB"/>
          </a:p>
          <a:p>
            <a:pPr marL="0" lvl="0" indent="0" algn="l" rtl="0">
              <a:spcBef>
                <a:spcPts val="1200"/>
              </a:spcBef>
              <a:spcAft>
                <a:spcPts val="1200"/>
              </a:spcAft>
              <a:buNone/>
            </a:pP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205" name="Shape 205"/>
        <p:cNvGrpSpPr/>
        <p:nvPr/>
      </p:nvGrpSpPr>
      <p:grpSpPr>
        <a:xfrm>
          <a:off x="0" y="0"/>
          <a:ext cx="0" cy="0"/>
          <a:chOff x="0" y="0"/>
          <a:chExt cx="0" cy="0"/>
        </a:xfrm>
      </p:grpSpPr>
      <p:sp>
        <p:nvSpPr>
          <p:cNvPr id="206" name="Google Shape;206;p3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p>
        </p:txBody>
      </p:sp>
      <p:sp>
        <p:nvSpPr>
          <p:cNvPr id="207" name="Google Shape;207;p35"/>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sp>
        <p:nvSpPr>
          <p:cNvPr id="208" name="Google Shape;208;p35"/>
          <p:cNvSpPr txBox="1"/>
          <p:nvPr>
            <p:ph type="body" idx="1"/>
          </p:nvPr>
        </p:nvSpPr>
        <p:spPr>
          <a:xfrm>
            <a:off x="0" y="91725"/>
            <a:ext cx="8832300" cy="447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Induction heads: </a:t>
            </a:r>
            <a:r>
              <a:rPr lang="en-GB"/>
              <a:t>reproduce patterns found in the input.</a:t>
            </a:r>
            <a:endParaRPr lang="en-GB"/>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endParaRPr b="1"/>
          </a:p>
          <a:p>
            <a:pPr marL="0" lvl="0" indent="0" algn="l" rtl="0">
              <a:spcBef>
                <a:spcPts val="1200"/>
              </a:spcBef>
              <a:spcAft>
                <a:spcPts val="0"/>
              </a:spcAft>
              <a:buNone/>
            </a:pPr>
            <a:r>
              <a:rPr lang="en-GB" b="1"/>
              <a:t>Selective copying: </a:t>
            </a:r>
            <a:r>
              <a:rPr lang="en-GB"/>
              <a:t>copy certain parts of the input, and output them in order.</a:t>
            </a:r>
            <a:endParaRPr lang="en-GB"/>
          </a:p>
          <a:p>
            <a:pPr marL="0" lvl="0" indent="0" algn="l" rtl="0">
              <a:spcBef>
                <a:spcPts val="1200"/>
              </a:spcBef>
              <a:spcAft>
                <a:spcPts val="1200"/>
              </a:spcAft>
              <a:buNone/>
            </a:pPr>
            <a:endParaRPr b="1"/>
          </a:p>
        </p:txBody>
      </p:sp>
      <p:pic>
        <p:nvPicPr>
          <p:cNvPr id="209" name="Google Shape;209;p35"/>
          <p:cNvPicPr preferRelativeResize="0"/>
          <p:nvPr/>
        </p:nvPicPr>
        <p:blipFill>
          <a:blip r:embed="rId1"/>
          <a:stretch>
            <a:fillRect/>
          </a:stretch>
        </p:blipFill>
        <p:spPr>
          <a:xfrm>
            <a:off x="135975" y="3469925"/>
            <a:ext cx="7547326" cy="1597375"/>
          </a:xfrm>
          <a:prstGeom prst="rect">
            <a:avLst/>
          </a:prstGeom>
          <a:noFill/>
          <a:ln>
            <a:noFill/>
          </a:ln>
        </p:spPr>
      </p:pic>
      <p:pic>
        <p:nvPicPr>
          <p:cNvPr id="210" name="Google Shape;210;p35"/>
          <p:cNvPicPr preferRelativeResize="0"/>
          <p:nvPr/>
        </p:nvPicPr>
        <p:blipFill>
          <a:blip r:embed="rId2"/>
          <a:stretch>
            <a:fillRect/>
          </a:stretch>
        </p:blipFill>
        <p:spPr>
          <a:xfrm>
            <a:off x="135975" y="445025"/>
            <a:ext cx="7015526" cy="2518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Why?</a:t>
            </a:r>
            <a:endParaRPr lang="en-GB"/>
          </a:p>
        </p:txBody>
      </p:sp>
      <p:sp>
        <p:nvSpPr>
          <p:cNvPr id="216" name="Google Shape;216;p36"/>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For selective copying, because the State space model is linear time invariant, which means it has the same A,B,C matrix for every token, so it treats each token equally.</a:t>
            </a:r>
            <a:endParaRPr lang="en-GB"/>
          </a:p>
          <a:p>
            <a:pPr marL="0" lvl="0" indent="0" algn="l" rtl="0">
              <a:spcBef>
                <a:spcPts val="1200"/>
              </a:spcBef>
              <a:spcAft>
                <a:spcPts val="1200"/>
              </a:spcAft>
              <a:buNone/>
            </a:pPr>
            <a:r>
              <a:rPr lang="en-GB"/>
              <a:t>For induction heads, SSMs are time(position) invariant, so it wouldn’t know which seen token to recall.</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146600" y="203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Solution: selectively retain information</a:t>
            </a:r>
            <a:endParaRPr lang="en-GB"/>
          </a:p>
        </p:txBody>
      </p:sp>
      <p:sp>
        <p:nvSpPr>
          <p:cNvPr id="222" name="Google Shape;222;p37"/>
          <p:cNvSpPr txBox="1"/>
          <p:nvPr>
            <p:ph type="body" idx="1"/>
          </p:nvPr>
        </p:nvSpPr>
        <p:spPr>
          <a:xfrm>
            <a:off x="146600" y="8635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A hidden state represents the compressed history information. Seems bad if we compare it to transformer, which does no compression but “</a:t>
            </a:r>
            <a:r>
              <a:rPr lang="en-GB"/>
              <a:t>selectively pay attention”</a:t>
            </a:r>
            <a:r>
              <a:rPr lang="en-GB"/>
              <a:t> to tokens.</a:t>
            </a:r>
            <a:endParaRPr lang="en-GB"/>
          </a:p>
        </p:txBody>
      </p:sp>
      <p:pic>
        <p:nvPicPr>
          <p:cNvPr id="223" name="Google Shape;223;p37"/>
          <p:cNvPicPr preferRelativeResize="0"/>
          <p:nvPr/>
        </p:nvPicPr>
        <p:blipFill>
          <a:blip r:embed="rId1"/>
          <a:stretch>
            <a:fillRect/>
          </a:stretch>
        </p:blipFill>
        <p:spPr>
          <a:xfrm>
            <a:off x="146600" y="1982800"/>
            <a:ext cx="8667574" cy="2909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227" name="Shape 227"/>
        <p:cNvGrpSpPr/>
        <p:nvPr/>
      </p:nvGrpSpPr>
      <p:grpSpPr>
        <a:xfrm>
          <a:off x="0" y="0"/>
          <a:ext cx="0" cy="0"/>
          <a:chOff x="0" y="0"/>
          <a:chExt cx="0" cy="0"/>
        </a:xfrm>
      </p:grpSpPr>
      <p:sp>
        <p:nvSpPr>
          <p:cNvPr id="228" name="Google Shape;228;p38"/>
          <p:cNvSpPr txBox="1"/>
          <p:nvPr>
            <p:ph type="body" idx="1"/>
          </p:nvPr>
        </p:nvSpPr>
        <p:spPr>
          <a:xfrm>
            <a:off x="311700" y="2809525"/>
            <a:ext cx="3534900" cy="220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Previous S4 model: matrix B and C fixed size, regardless of the batch and sequence length.</a:t>
            </a:r>
            <a:endParaRPr lang="en-GB"/>
          </a:p>
          <a:p>
            <a:pPr marL="0" lvl="0" indent="0" algn="l" rtl="0">
              <a:spcBef>
                <a:spcPts val="1200"/>
              </a:spcBef>
              <a:spcAft>
                <a:spcPts val="1200"/>
              </a:spcAft>
              <a:buNone/>
            </a:pPr>
            <a:r>
              <a:rPr lang="en-GB"/>
              <a:t>Mamba: step size, B and C now dependent on input sequence length and batch size.</a:t>
            </a:r>
            <a:endParaRPr lang="en-GB"/>
          </a:p>
        </p:txBody>
      </p:sp>
      <p:pic>
        <p:nvPicPr>
          <p:cNvPr id="229" name="Google Shape;229;p38"/>
          <p:cNvPicPr preferRelativeResize="0"/>
          <p:nvPr/>
        </p:nvPicPr>
        <p:blipFill>
          <a:blip r:embed="rId1"/>
          <a:stretch>
            <a:fillRect/>
          </a:stretch>
        </p:blipFill>
        <p:spPr>
          <a:xfrm>
            <a:off x="57700" y="52525"/>
            <a:ext cx="1721700" cy="2582550"/>
          </a:xfrm>
          <a:prstGeom prst="rect">
            <a:avLst/>
          </a:prstGeom>
          <a:noFill/>
          <a:ln>
            <a:noFill/>
          </a:ln>
        </p:spPr>
      </p:pic>
      <p:pic>
        <p:nvPicPr>
          <p:cNvPr id="230" name="Google Shape;230;p38"/>
          <p:cNvPicPr preferRelativeResize="0"/>
          <p:nvPr/>
        </p:nvPicPr>
        <p:blipFill>
          <a:blip r:embed="rId2"/>
          <a:stretch>
            <a:fillRect/>
          </a:stretch>
        </p:blipFill>
        <p:spPr>
          <a:xfrm>
            <a:off x="1703200" y="0"/>
            <a:ext cx="2143442" cy="2582550"/>
          </a:xfrm>
          <a:prstGeom prst="rect">
            <a:avLst/>
          </a:prstGeom>
          <a:noFill/>
          <a:ln>
            <a:noFill/>
          </a:ln>
        </p:spPr>
      </p:pic>
      <p:pic>
        <p:nvPicPr>
          <p:cNvPr id="231" name="Google Shape;231;p38"/>
          <p:cNvPicPr preferRelativeResize="0"/>
          <p:nvPr/>
        </p:nvPicPr>
        <p:blipFill>
          <a:blip r:embed="rId3"/>
          <a:stretch>
            <a:fillRect/>
          </a:stretch>
        </p:blipFill>
        <p:spPr>
          <a:xfrm>
            <a:off x="5629225" y="0"/>
            <a:ext cx="1721700" cy="2285064"/>
          </a:xfrm>
          <a:prstGeom prst="rect">
            <a:avLst/>
          </a:prstGeom>
          <a:noFill/>
          <a:ln>
            <a:noFill/>
          </a:ln>
        </p:spPr>
      </p:pic>
      <p:pic>
        <p:nvPicPr>
          <p:cNvPr id="232" name="Google Shape;232;p38"/>
          <p:cNvPicPr preferRelativeResize="0"/>
          <p:nvPr/>
        </p:nvPicPr>
        <p:blipFill>
          <a:blip r:embed="rId4"/>
          <a:stretch>
            <a:fillRect/>
          </a:stretch>
        </p:blipFill>
        <p:spPr>
          <a:xfrm>
            <a:off x="7297000" y="-1"/>
            <a:ext cx="1721700" cy="2113589"/>
          </a:xfrm>
          <a:prstGeom prst="rect">
            <a:avLst/>
          </a:prstGeom>
          <a:noFill/>
          <a:ln>
            <a:noFill/>
          </a:ln>
        </p:spPr>
      </p:pic>
      <p:pic>
        <p:nvPicPr>
          <p:cNvPr id="233" name="Google Shape;233;p38"/>
          <p:cNvPicPr preferRelativeResize="0"/>
          <p:nvPr/>
        </p:nvPicPr>
        <p:blipFill>
          <a:blip r:embed="rId5"/>
          <a:stretch>
            <a:fillRect/>
          </a:stretch>
        </p:blipFill>
        <p:spPr>
          <a:xfrm>
            <a:off x="3846675" y="-1"/>
            <a:ext cx="1782550" cy="2285075"/>
          </a:xfrm>
          <a:prstGeom prst="rect">
            <a:avLst/>
          </a:prstGeom>
          <a:noFill/>
          <a:ln>
            <a:noFill/>
          </a:ln>
        </p:spPr>
      </p:pic>
      <p:pic>
        <p:nvPicPr>
          <p:cNvPr id="234" name="Google Shape;234;p38"/>
          <p:cNvPicPr preferRelativeResize="0"/>
          <p:nvPr/>
        </p:nvPicPr>
        <p:blipFill>
          <a:blip r:embed="rId6"/>
          <a:stretch>
            <a:fillRect/>
          </a:stretch>
        </p:blipFill>
        <p:spPr>
          <a:xfrm>
            <a:off x="4094324" y="2333348"/>
            <a:ext cx="1287250" cy="2028650"/>
          </a:xfrm>
          <a:prstGeom prst="rect">
            <a:avLst/>
          </a:prstGeom>
          <a:noFill/>
          <a:ln>
            <a:noFill/>
          </a:ln>
        </p:spPr>
      </p:pic>
      <p:pic>
        <p:nvPicPr>
          <p:cNvPr id="235" name="Google Shape;235;p38"/>
          <p:cNvPicPr preferRelativeResize="0"/>
          <p:nvPr/>
        </p:nvPicPr>
        <p:blipFill>
          <a:blip r:embed="rId7"/>
          <a:stretch>
            <a:fillRect/>
          </a:stretch>
        </p:blipFill>
        <p:spPr>
          <a:xfrm>
            <a:off x="5575296" y="2431495"/>
            <a:ext cx="3534900" cy="1784093"/>
          </a:xfrm>
          <a:prstGeom prst="rect">
            <a:avLst/>
          </a:prstGeom>
          <a:noFill/>
          <a:ln>
            <a:noFill/>
          </a:ln>
        </p:spPr>
      </p:pic>
      <p:pic>
        <p:nvPicPr>
          <p:cNvPr id="236" name="Google Shape;236;p38"/>
          <p:cNvPicPr preferRelativeResize="0"/>
          <p:nvPr/>
        </p:nvPicPr>
        <p:blipFill>
          <a:blip r:embed="rId8"/>
          <a:stretch>
            <a:fillRect/>
          </a:stretch>
        </p:blipFill>
        <p:spPr>
          <a:xfrm>
            <a:off x="3792750" y="4361999"/>
            <a:ext cx="1782550" cy="643001"/>
          </a:xfrm>
          <a:prstGeom prst="rect">
            <a:avLst/>
          </a:prstGeom>
          <a:noFill/>
          <a:ln>
            <a:noFill/>
          </a:ln>
        </p:spPr>
      </p:pic>
      <p:pic>
        <p:nvPicPr>
          <p:cNvPr id="237" name="Google Shape;237;p38"/>
          <p:cNvPicPr preferRelativeResize="0"/>
          <p:nvPr/>
        </p:nvPicPr>
        <p:blipFill>
          <a:blip r:embed="rId9"/>
          <a:stretch>
            <a:fillRect/>
          </a:stretch>
        </p:blipFill>
        <p:spPr>
          <a:xfrm>
            <a:off x="5746337" y="4362000"/>
            <a:ext cx="1379618" cy="643000"/>
          </a:xfrm>
          <a:prstGeom prst="rect">
            <a:avLst/>
          </a:prstGeom>
          <a:noFill/>
          <a:ln>
            <a:noFill/>
          </a:ln>
        </p:spPr>
      </p:pic>
      <p:pic>
        <p:nvPicPr>
          <p:cNvPr id="238" name="Google Shape;238;p38"/>
          <p:cNvPicPr preferRelativeResize="0"/>
          <p:nvPr/>
        </p:nvPicPr>
        <p:blipFill>
          <a:blip r:embed="rId10"/>
          <a:stretch>
            <a:fillRect/>
          </a:stretch>
        </p:blipFill>
        <p:spPr>
          <a:xfrm>
            <a:off x="7402126" y="4402875"/>
            <a:ext cx="1721700" cy="658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242" name="Shape 242"/>
        <p:cNvGrpSpPr/>
        <p:nvPr/>
      </p:nvGrpSpPr>
      <p:grpSpPr>
        <a:xfrm>
          <a:off x="0" y="0"/>
          <a:ext cx="0" cy="0"/>
          <a:chOff x="0" y="0"/>
          <a:chExt cx="0" cy="0"/>
        </a:xfrm>
      </p:grpSpPr>
      <p:sp>
        <p:nvSpPr>
          <p:cNvPr id="243" name="Google Shape;243;p3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Interpretation of A,B,C and step size </a:t>
            </a:r>
            <a:endParaRPr lang="en-GB"/>
          </a:p>
        </p:txBody>
      </p:sp>
      <p:sp>
        <p:nvSpPr>
          <p:cNvPr id="244" name="Google Shape;244;p39"/>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 don’t build new matrix A, cause it interacts with our model through step size, during discretization. So selectivity of step size is enough.</a:t>
            </a:r>
            <a:endParaRPr lang="en-GB"/>
          </a:p>
          <a:p>
            <a:pPr marL="0" lvl="0" indent="0" algn="l" rtl="0">
              <a:spcBef>
                <a:spcPts val="1200"/>
              </a:spcBef>
              <a:spcAft>
                <a:spcPts val="0"/>
              </a:spcAft>
              <a:buNone/>
            </a:pPr>
            <a:r>
              <a:rPr lang="en-GB"/>
              <a:t>Step size: larger step size reset state h and focuses on current input x, while smaller step size persists the state and ignores current input.</a:t>
            </a:r>
            <a:endParaRPr lang="en-GB"/>
          </a:p>
          <a:p>
            <a:pPr marL="0" lvl="0" indent="0" algn="l" rtl="0">
              <a:spcBef>
                <a:spcPts val="1200"/>
              </a:spcBef>
              <a:spcAft>
                <a:spcPts val="1200"/>
              </a:spcAft>
              <a:buNone/>
            </a:pPr>
            <a:r>
              <a:rPr lang="en-GB"/>
              <a:t>Matrix B and C: B controls how much to let input affect state, and C controls how much to let state influence the output.</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248" name="Shape 248"/>
        <p:cNvGrpSpPr/>
        <p:nvPr/>
      </p:nvGrpSpPr>
      <p:grpSpPr>
        <a:xfrm>
          <a:off x="0" y="0"/>
          <a:ext cx="0" cy="0"/>
          <a:chOff x="0" y="0"/>
          <a:chExt cx="0" cy="0"/>
        </a:xfrm>
      </p:grpSpPr>
      <p:sp>
        <p:nvSpPr>
          <p:cNvPr id="249" name="Google Shape;249;p4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Scan Operation</a:t>
            </a:r>
            <a:endParaRPr lang="en-GB"/>
          </a:p>
        </p:txBody>
      </p:sp>
      <p:sp>
        <p:nvSpPr>
          <p:cNvPr id="250" name="Google Shape;250;p40"/>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Now the matrices are dynamic, so we can’t use the convolution kernel as before, where the A,B,C, step size matrices are invariant. </a:t>
            </a:r>
            <a:endParaRPr lang="en-GB"/>
          </a:p>
          <a:p>
            <a:pPr marL="0" lvl="0" indent="0" algn="l" rtl="0">
              <a:spcBef>
                <a:spcPts val="1200"/>
              </a:spcBef>
              <a:spcAft>
                <a:spcPts val="0"/>
              </a:spcAft>
              <a:buNone/>
            </a:pPr>
            <a:r>
              <a:rPr lang="en-GB"/>
              <a:t>Key idea: Mamba assumes the order we do operations doesn’t matter, thus we can use reduction tree. In Mamba, we call this method as </a:t>
            </a:r>
            <a:r>
              <a:rPr lang="en-GB" b="1"/>
              <a:t>selective scan algorithm</a:t>
            </a:r>
            <a:endParaRPr b="1"/>
          </a:p>
          <a:p>
            <a:pPr marL="0" lvl="0" indent="0" algn="l" rtl="0">
              <a:spcBef>
                <a:spcPts val="1200"/>
              </a:spcBef>
              <a:spcAft>
                <a:spcPts val="1200"/>
              </a:spcAft>
              <a:buNone/>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254" name="Shape 254"/>
        <p:cNvGrpSpPr/>
        <p:nvPr/>
      </p:nvGrpSpPr>
      <p:grpSpPr>
        <a:xfrm>
          <a:off x="0" y="0"/>
          <a:ext cx="0" cy="0"/>
          <a:chOff x="0" y="0"/>
          <a:chExt cx="0" cy="0"/>
        </a:xfrm>
      </p:grpSpPr>
      <p:sp>
        <p:nvSpPr>
          <p:cNvPr id="255" name="Google Shape;255;p41"/>
          <p:cNvSpPr txBox="1"/>
          <p:nvPr>
            <p:ph type="title"/>
          </p:nvPr>
        </p:nvSpPr>
        <p:spPr>
          <a:xfrm>
            <a:off x="95800" y="115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Selective scan for training Mamba:</a:t>
            </a:r>
            <a:endParaRPr lang="en-GB"/>
          </a:p>
        </p:txBody>
      </p:sp>
      <p:sp>
        <p:nvSpPr>
          <p:cNvPr id="256" name="Google Shape;256;p41"/>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257" name="Google Shape;257;p41"/>
          <p:cNvPicPr preferRelativeResize="0"/>
          <p:nvPr/>
        </p:nvPicPr>
        <p:blipFill>
          <a:blip r:embed="rId1"/>
          <a:stretch>
            <a:fillRect/>
          </a:stretch>
        </p:blipFill>
        <p:spPr>
          <a:xfrm>
            <a:off x="496700" y="687826"/>
            <a:ext cx="6304796" cy="4345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Background and Motivation</a:t>
            </a:r>
            <a:endParaRPr lang="en-GB"/>
          </a:p>
        </p:txBody>
      </p:sp>
      <p:sp>
        <p:nvSpPr>
          <p:cNvPr id="67" name="Google Shape;67;p15"/>
          <p:cNvSpPr txBox="1"/>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018"/>
              <a:buFont typeface="Arial" panose="020B0604020202020204"/>
              <a:buNone/>
            </a:pPr>
            <a:r>
              <a:rPr lang="en-GB" sz="1665"/>
              <a:t>Foundation models (FM), which often has sequence models as backbone is becoming important in nowadays machine learning study and application. The most used is transformer architecture, which has computational complexity of                </a:t>
            </a:r>
            <a:endParaRPr sz="1665"/>
          </a:p>
          <a:p>
            <a:pPr marL="0" lvl="0" indent="0" algn="l" rtl="0">
              <a:lnSpc>
                <a:spcPct val="95000"/>
              </a:lnSpc>
              <a:spcBef>
                <a:spcPts val="1200"/>
              </a:spcBef>
              <a:spcAft>
                <a:spcPts val="0"/>
              </a:spcAft>
              <a:buSzPts val="1018"/>
              <a:buNone/>
            </a:pPr>
            <a:r>
              <a:rPr lang="en-GB" sz="1665"/>
              <a:t>Subquadratic-time architectures like linear attention, gated convolution, recurrent models and structured state space models couldn’t beat Transformer on modalities like language.</a:t>
            </a:r>
            <a:endParaRPr sz="1665"/>
          </a:p>
          <a:p>
            <a:pPr marL="0" lvl="0" indent="0" algn="l" rtl="0">
              <a:lnSpc>
                <a:spcPct val="95000"/>
              </a:lnSpc>
              <a:spcBef>
                <a:spcPts val="1200"/>
              </a:spcBef>
              <a:spcAft>
                <a:spcPts val="0"/>
              </a:spcAft>
              <a:buClr>
                <a:schemeClr val="dk1"/>
              </a:buClr>
              <a:buSzPts val="1100"/>
              <a:buFont typeface="Arial" panose="020B0604020202020204"/>
              <a:buNone/>
            </a:pPr>
            <a:r>
              <a:rPr lang="en-GB" sz="1665"/>
              <a:t>Mamba addresses these shortcomings by allowing the parameters of its state space models to be dynamically influenced by the input.</a:t>
            </a:r>
            <a:endParaRPr sz="1665"/>
          </a:p>
          <a:p>
            <a:pPr marL="0" lvl="0" indent="0" algn="l" rtl="0">
              <a:lnSpc>
                <a:spcPct val="95000"/>
              </a:lnSpc>
              <a:spcBef>
                <a:spcPts val="1200"/>
              </a:spcBef>
              <a:spcAft>
                <a:spcPts val="0"/>
              </a:spcAft>
              <a:buClr>
                <a:schemeClr val="dk1"/>
              </a:buClr>
              <a:buSzPts val="1100"/>
              <a:buFont typeface="Arial" panose="020B0604020202020204"/>
              <a:buNone/>
            </a:pPr>
            <a:endParaRPr sz="1665"/>
          </a:p>
          <a:p>
            <a:pPr marL="0" lvl="0" indent="0" algn="l" rtl="0">
              <a:lnSpc>
                <a:spcPct val="95000"/>
              </a:lnSpc>
              <a:spcBef>
                <a:spcPts val="1200"/>
              </a:spcBef>
              <a:spcAft>
                <a:spcPts val="0"/>
              </a:spcAft>
              <a:buSzPts val="1018"/>
              <a:buNone/>
            </a:pPr>
            <a:endParaRPr sz="1665"/>
          </a:p>
          <a:p>
            <a:pPr marL="0" lvl="0" indent="0" algn="l" rtl="0">
              <a:lnSpc>
                <a:spcPct val="95000"/>
              </a:lnSpc>
              <a:spcBef>
                <a:spcPts val="1200"/>
              </a:spcBef>
              <a:spcAft>
                <a:spcPts val="0"/>
              </a:spcAft>
              <a:buClr>
                <a:schemeClr val="dk1"/>
              </a:buClr>
              <a:buSzPts val="1018"/>
              <a:buFont typeface="Arial" panose="020B0604020202020204"/>
              <a:buNone/>
            </a:pPr>
            <a:endParaRPr sz="1665"/>
          </a:p>
          <a:p>
            <a:pPr marL="0" lvl="0" indent="0" algn="l" rtl="0">
              <a:lnSpc>
                <a:spcPct val="95000"/>
              </a:lnSpc>
              <a:spcBef>
                <a:spcPts val="1200"/>
              </a:spcBef>
              <a:spcAft>
                <a:spcPts val="0"/>
              </a:spcAft>
              <a:buClr>
                <a:schemeClr val="dk1"/>
              </a:buClr>
              <a:buSzPts val="1018"/>
              <a:buFont typeface="Arial" panose="020B0604020202020204"/>
              <a:buNone/>
            </a:pPr>
            <a:endParaRPr sz="1665"/>
          </a:p>
          <a:p>
            <a:pPr marL="0" lvl="0" indent="0" algn="l" rtl="0">
              <a:lnSpc>
                <a:spcPct val="95000"/>
              </a:lnSpc>
              <a:spcBef>
                <a:spcPts val="1200"/>
              </a:spcBef>
              <a:spcAft>
                <a:spcPts val="1200"/>
              </a:spcAft>
              <a:buSzPts val="1018"/>
              <a:buNone/>
            </a:pPr>
            <a:endParaRPr sz="1665"/>
          </a:p>
        </p:txBody>
      </p:sp>
      <p:pic>
        <p:nvPicPr>
          <p:cNvPr id="68" name="Google Shape;68;p15" title="[89,89,89,&quot;https://www.codecogs.com/eqnedit.php?latex=O(n%5E2d)#0&quot;]"/>
          <p:cNvPicPr preferRelativeResize="0"/>
          <p:nvPr/>
        </p:nvPicPr>
        <p:blipFill>
          <a:blip r:embed="rId1"/>
          <a:stretch>
            <a:fillRect/>
          </a:stretch>
        </p:blipFill>
        <p:spPr>
          <a:xfrm>
            <a:off x="6423625" y="1709775"/>
            <a:ext cx="822150" cy="314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261" name="Shape 261"/>
        <p:cNvGrpSpPr/>
        <p:nvPr/>
      </p:nvGrpSpPr>
      <p:grpSpPr>
        <a:xfrm>
          <a:off x="0" y="0"/>
          <a:ext cx="0" cy="0"/>
          <a:chOff x="0" y="0"/>
          <a:chExt cx="0" cy="0"/>
        </a:xfrm>
      </p:grpSpPr>
      <p:sp>
        <p:nvSpPr>
          <p:cNvPr id="262" name="Google Shape;262;p42"/>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Hardware aware algorithm</a:t>
            </a:r>
            <a:endParaRPr lang="en-GB"/>
          </a:p>
        </p:txBody>
      </p:sp>
      <p:sp>
        <p:nvSpPr>
          <p:cNvPr id="263" name="Google Shape;263;p42"/>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It is slow if we frequently transfer data over SRAM and HBM in modern GPUs.</a:t>
            </a:r>
            <a:endParaRPr lang="en-GB"/>
          </a:p>
          <a:p>
            <a:pPr marL="0" lvl="0" indent="0" algn="l" rtl="0">
              <a:spcBef>
                <a:spcPts val="1200"/>
              </a:spcBef>
              <a:spcAft>
                <a:spcPts val="0"/>
              </a:spcAft>
              <a:buNone/>
            </a:pPr>
            <a:r>
              <a:rPr lang="en-GB"/>
              <a:t>Mamba use </a:t>
            </a:r>
            <a:r>
              <a:rPr lang="en-GB" b="1"/>
              <a:t>kernel fusion</a:t>
            </a:r>
            <a:r>
              <a:rPr lang="en-GB"/>
              <a:t> and </a:t>
            </a:r>
            <a:r>
              <a:rPr lang="en-GB" b="1"/>
              <a:t>recomputation</a:t>
            </a:r>
            <a:r>
              <a:rPr lang="en-GB"/>
              <a:t> to reduce such transfer.</a:t>
            </a:r>
            <a:endParaRPr lang="en-GB"/>
          </a:p>
          <a:p>
            <a:pPr marL="0" lvl="0" indent="0" algn="l" rtl="0">
              <a:spcBef>
                <a:spcPts val="1200"/>
              </a:spcBef>
              <a:spcAft>
                <a:spcPts val="1200"/>
              </a:spcAft>
              <a:buNone/>
            </a:p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67" name="Shape 267"/>
        <p:cNvGrpSpPr/>
        <p:nvPr/>
      </p:nvGrpSpPr>
      <p:grpSpPr>
        <a:xfrm>
          <a:off x="0" y="0"/>
          <a:ext cx="0" cy="0"/>
          <a:chOff x="0" y="0"/>
          <a:chExt cx="0" cy="0"/>
        </a:xfrm>
      </p:grpSpPr>
      <p:sp>
        <p:nvSpPr>
          <p:cNvPr id="268" name="Google Shape;268;p43"/>
          <p:cNvSpPr txBox="1"/>
          <p:nvPr>
            <p:ph type="title"/>
          </p:nvPr>
        </p:nvSpPr>
        <p:spPr>
          <a:xfrm>
            <a:off x="57700" y="5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Hardware aware algorithm: </a:t>
            </a:r>
            <a:r>
              <a:rPr lang="en-GB"/>
              <a:t>Kernel fusion</a:t>
            </a:r>
            <a:endParaRPr lang="en-GB"/>
          </a:p>
        </p:txBody>
      </p:sp>
      <p:sp>
        <p:nvSpPr>
          <p:cNvPr id="269" name="Google Shape;269;p43"/>
          <p:cNvSpPr txBox="1"/>
          <p:nvPr>
            <p:ph type="body" idx="1"/>
          </p:nvPr>
        </p:nvSpPr>
        <p:spPr>
          <a:xfrm>
            <a:off x="57700" y="685800"/>
            <a:ext cx="8716500" cy="456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Standard way: </a:t>
            </a:r>
            <a:endParaRPr lang="en-GB"/>
          </a:p>
          <a:p>
            <a:pPr marL="0" lvl="0" indent="0" algn="l" rtl="0">
              <a:spcBef>
                <a:spcPts val="1200"/>
              </a:spcBef>
              <a:spcAft>
                <a:spcPts val="0"/>
              </a:spcAft>
              <a:buNone/>
            </a:pPr>
            <a:r>
              <a:rPr lang="en-GB"/>
              <a:t>Prepare the scan input 𝑨,𝑩 of size (𝐵,𝐿,𝐷,𝑁) in GPU HBM, call a parallel associative scan implementation to write the scan output of size (𝐵,𝐿,𝐷,𝑁) to GPU HBM, then multiply that scan output with 𝑪 to produce an output of size (𝐵, 𝐿, 𝐷). Requires the number of memory reads/writes on the order of 𝑂(𝐵𝐿𝐷𝑁)</a:t>
            </a:r>
            <a:endParaRPr lang="en-GB"/>
          </a:p>
          <a:p>
            <a:pPr marL="0" lvl="0" indent="0" algn="l" rtl="0">
              <a:spcBef>
                <a:spcPts val="1200"/>
              </a:spcBef>
              <a:spcAft>
                <a:spcPts val="1200"/>
              </a:spcAft>
              <a:buNone/>
            </a:pPr>
            <a:r>
              <a:rPr lang="en-GB"/>
              <a:t>Kernel fusion:</a:t>
            </a:r>
            <a:endParaRPr lang="en-GB"/>
          </a:p>
        </p:txBody>
      </p:sp>
      <p:pic>
        <p:nvPicPr>
          <p:cNvPr id="270" name="Google Shape;270;p43"/>
          <p:cNvPicPr preferRelativeResize="0"/>
          <p:nvPr/>
        </p:nvPicPr>
        <p:blipFill>
          <a:blip r:embed="rId1"/>
          <a:stretch>
            <a:fillRect/>
          </a:stretch>
        </p:blipFill>
        <p:spPr>
          <a:xfrm>
            <a:off x="0" y="3163577"/>
            <a:ext cx="9143999" cy="155954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74" name="Shape 274"/>
        <p:cNvGrpSpPr/>
        <p:nvPr/>
      </p:nvGrpSpPr>
      <p:grpSpPr>
        <a:xfrm>
          <a:off x="0" y="0"/>
          <a:ext cx="0" cy="0"/>
          <a:chOff x="0" y="0"/>
          <a:chExt cx="0" cy="0"/>
        </a:xfrm>
      </p:grpSpPr>
      <p:sp>
        <p:nvSpPr>
          <p:cNvPr id="275" name="Google Shape;275;p44"/>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Hardware aware algorithm:</a:t>
            </a:r>
            <a:r>
              <a:rPr lang="en-GB"/>
              <a:t> Recomputation</a:t>
            </a:r>
            <a:endParaRPr lang="en-GB"/>
          </a:p>
        </p:txBody>
      </p:sp>
      <p:sp>
        <p:nvSpPr>
          <p:cNvPr id="276" name="Google Shape;276;p4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Do not save intermediate results, instead compute them during backward pass.</a:t>
            </a:r>
            <a:endParaRPr lang="en-GB"/>
          </a:p>
          <a:p>
            <a:pPr marL="0" lvl="0" indent="0" algn="l" rtl="0">
              <a:spcBef>
                <a:spcPts val="1200"/>
              </a:spcBef>
              <a:spcAft>
                <a:spcPts val="0"/>
              </a:spcAft>
              <a:buClr>
                <a:schemeClr val="dk1"/>
              </a:buClr>
              <a:buSzPts val="1100"/>
              <a:buFont typeface="Arial" panose="020B0604020202020204"/>
              <a:buNone/>
            </a:pPr>
            <a:r>
              <a:rPr lang="en-GB"/>
              <a:t>Since the inputs Δ,𝑨,𝑩, 𝑪 and output gradient read from HBM to SRAM are of size 𝑂(𝐵𝐿𝑁 +𝐷𝑁), and the input gradients are also of size 𝑂(𝐵𝐿𝑁 +𝐷𝑁), recomputation avoids the cost of reading 𝑂(𝐵𝐿𝑁𝐷) elements from HBM.</a:t>
            </a:r>
            <a:endParaRPr lang="en-GB"/>
          </a:p>
          <a:p>
            <a:pPr marL="0" lvl="0" indent="0" algn="l" rtl="0">
              <a:spcBef>
                <a:spcPts val="1200"/>
              </a:spcBef>
              <a:spcAft>
                <a:spcPts val="1200"/>
              </a:spcAft>
              <a:buNone/>
            </a:p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Mamba block</a:t>
            </a:r>
            <a:endParaRPr lang="en-GB"/>
          </a:p>
        </p:txBody>
      </p:sp>
      <p:sp>
        <p:nvSpPr>
          <p:cNvPr id="282" name="Google Shape;282;p45"/>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283" name="Google Shape;283;p45"/>
          <p:cNvPicPr preferRelativeResize="0"/>
          <p:nvPr/>
        </p:nvPicPr>
        <p:blipFill>
          <a:blip r:embed="rId1"/>
          <a:stretch>
            <a:fillRect/>
          </a:stretch>
        </p:blipFill>
        <p:spPr>
          <a:xfrm>
            <a:off x="3031563" y="104775"/>
            <a:ext cx="5953125" cy="49339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sp>
        <p:nvSpPr>
          <p:cNvPr id="288" name="Google Shape;288;p46"/>
          <p:cNvSpPr txBox="1"/>
          <p:nvPr/>
        </p:nvSpPr>
        <p:spPr>
          <a:xfrm>
            <a:off x="0" y="0"/>
            <a:ext cx="8561100" cy="4085100"/>
          </a:xfrm>
          <a:prstGeom prst="rect">
            <a:avLst/>
          </a:prstGeom>
          <a:noFill/>
          <a:ln>
            <a:noFill/>
          </a:ln>
        </p:spPr>
        <p:txBody>
          <a:bodyPr spcFirstLastPara="1" wrap="square" lIns="91425" tIns="91425" rIns="91425" bIns="91425" anchor="t" anchorCtr="0">
            <a:spAutoFit/>
          </a:bodyPr>
          <a:lstStyle/>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The background and motivation of the problem. </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Existing work</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Key ideas and design in the paper.</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b="1">
                <a:solidFill>
                  <a:srgbClr val="2D3B45"/>
                </a:solidFill>
                <a:highlight>
                  <a:srgbClr val="FFFFFF"/>
                </a:highlight>
              </a:rPr>
              <a:t>Evaluation methodology and experimental results.</a:t>
            </a:r>
            <a:endParaRPr sz="2800" b="1">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Strengths and weaknesses, the purpose of design choices, the future directions based on the work.</a:t>
            </a:r>
            <a:endParaRPr sz="2800">
              <a:solidFill>
                <a:srgbClr val="2D3B45"/>
              </a:solidFill>
              <a:highlight>
                <a:srgbClr val="FFFFFF"/>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92" name="Shape 292"/>
        <p:cNvGrpSpPr/>
        <p:nvPr/>
      </p:nvGrpSpPr>
      <p:grpSpPr>
        <a:xfrm>
          <a:off x="0" y="0"/>
          <a:ext cx="0" cy="0"/>
          <a:chOff x="0" y="0"/>
          <a:chExt cx="0" cy="0"/>
        </a:xfrm>
      </p:grpSpPr>
      <p:sp>
        <p:nvSpPr>
          <p:cNvPr id="293" name="Google Shape;293;p47"/>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Training speed</a:t>
            </a:r>
            <a:endParaRPr lang="en-GB"/>
          </a:p>
        </p:txBody>
      </p:sp>
      <p:sp>
        <p:nvSpPr>
          <p:cNvPr id="294" name="Google Shape;294;p47"/>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295" name="Google Shape;295;p47"/>
          <p:cNvPicPr preferRelativeResize="0"/>
          <p:nvPr/>
        </p:nvPicPr>
        <p:blipFill>
          <a:blip r:embed="rId1"/>
          <a:stretch>
            <a:fillRect/>
          </a:stretch>
        </p:blipFill>
        <p:spPr>
          <a:xfrm>
            <a:off x="574675" y="1558975"/>
            <a:ext cx="6572250" cy="30099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Inference speed</a:t>
            </a:r>
            <a:endParaRPr lang="en-GB"/>
          </a:p>
        </p:txBody>
      </p:sp>
      <p:sp>
        <p:nvSpPr>
          <p:cNvPr id="301" name="Google Shape;301;p48"/>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02" name="Google Shape;302;p48"/>
          <p:cNvPicPr preferRelativeResize="0"/>
          <p:nvPr/>
        </p:nvPicPr>
        <p:blipFill>
          <a:blip r:embed="rId1"/>
          <a:stretch>
            <a:fillRect/>
          </a:stretch>
        </p:blipFill>
        <p:spPr>
          <a:xfrm>
            <a:off x="0" y="945010"/>
            <a:ext cx="9144001" cy="419848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06" name="Shape 306"/>
        <p:cNvGrpSpPr/>
        <p:nvPr/>
      </p:nvGrpSpPr>
      <p:grpSpPr>
        <a:xfrm>
          <a:off x="0" y="0"/>
          <a:ext cx="0" cy="0"/>
          <a:chOff x="0" y="0"/>
          <a:chExt cx="0" cy="0"/>
        </a:xfrm>
      </p:grpSpPr>
      <p:sp>
        <p:nvSpPr>
          <p:cNvPr id="307" name="Google Shape;307;p49"/>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 Pretraining on the HG38 (human genome) dataset.</a:t>
            </a:r>
            <a:endParaRPr lang="en-GB"/>
          </a:p>
        </p:txBody>
      </p:sp>
      <p:sp>
        <p:nvSpPr>
          <p:cNvPr id="308" name="Google Shape;308;p49"/>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309" name="Google Shape;309;p49"/>
          <p:cNvPicPr preferRelativeResize="0"/>
          <p:nvPr/>
        </p:nvPicPr>
        <p:blipFill>
          <a:blip r:embed="rId1"/>
          <a:stretch>
            <a:fillRect/>
          </a:stretch>
        </p:blipFill>
        <p:spPr>
          <a:xfrm>
            <a:off x="149225" y="1152475"/>
            <a:ext cx="8683076" cy="391474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13" name="Shape 313"/>
        <p:cNvGrpSpPr/>
        <p:nvPr/>
      </p:nvGrpSpPr>
      <p:grpSpPr>
        <a:xfrm>
          <a:off x="0" y="0"/>
          <a:ext cx="0" cy="0"/>
          <a:chOff x="0" y="0"/>
          <a:chExt cx="0" cy="0"/>
        </a:xfrm>
      </p:grpSpPr>
      <p:sp>
        <p:nvSpPr>
          <p:cNvPr id="314" name="Google Shape;314;p50"/>
          <p:cNvSpPr txBox="1"/>
          <p:nvPr>
            <p:ph type="title"/>
          </p:nvPr>
        </p:nvSpPr>
        <p:spPr>
          <a:xfrm>
            <a:off x="210100" y="20833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a:solidFill>
                  <a:schemeClr val="dk2"/>
                </a:solidFill>
              </a:rPr>
              <a:t>Comparison with other models on some downstream zero-shot evaluation tasks</a:t>
            </a:r>
            <a:endParaRPr lang="en-GB" sz="1800">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18" name="Shape 318"/>
        <p:cNvGrpSpPr/>
        <p:nvPr/>
      </p:nvGrpSpPr>
      <p:grpSpPr>
        <a:xfrm>
          <a:off x="0" y="0"/>
          <a:ext cx="0" cy="0"/>
          <a:chOff x="0" y="0"/>
          <a:chExt cx="0" cy="0"/>
        </a:xfrm>
      </p:grpSpPr>
      <p:pic>
        <p:nvPicPr>
          <p:cNvPr id="319" name="Google Shape;319;p51"/>
          <p:cNvPicPr preferRelativeResize="0"/>
          <p:nvPr/>
        </p:nvPicPr>
        <p:blipFill>
          <a:blip r:embed="rId1"/>
          <a:stretch>
            <a:fillRect/>
          </a:stretch>
        </p:blipFill>
        <p:spPr>
          <a:xfrm>
            <a:off x="1410375" y="64025"/>
            <a:ext cx="7733626" cy="4851381"/>
          </a:xfrm>
          <a:prstGeom prst="rect">
            <a:avLst/>
          </a:prstGeom>
          <a:noFill/>
          <a:ln>
            <a:noFill/>
          </a:ln>
        </p:spPr>
      </p:pic>
      <p:sp>
        <p:nvSpPr>
          <p:cNvPr id="320" name="Google Shape;320;p51"/>
          <p:cNvSpPr txBox="1"/>
          <p:nvPr>
            <p:ph type="title"/>
          </p:nvPr>
        </p:nvSpPr>
        <p:spPr>
          <a:xfrm>
            <a:off x="145875" y="155225"/>
            <a:ext cx="1264500" cy="394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800">
                <a:solidFill>
                  <a:schemeClr val="dk2"/>
                </a:solidFill>
              </a:rPr>
              <a:t>Comparison with other models on some downstream zero-shot evaluation tasks</a:t>
            </a:r>
            <a:endParaRPr lang="en-GB"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2" name="Shape 72"/>
        <p:cNvGrpSpPr/>
        <p:nvPr/>
      </p:nvGrpSpPr>
      <p:grpSpPr>
        <a:xfrm>
          <a:off x="0" y="0"/>
          <a:ext cx="0" cy="0"/>
          <a:chOff x="0" y="0"/>
          <a:chExt cx="0" cy="0"/>
        </a:xfrm>
      </p:grpSpPr>
      <p:sp>
        <p:nvSpPr>
          <p:cNvPr id="73" name="Google Shape;73;p16"/>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p>
        </p:txBody>
      </p:sp>
      <p:sp>
        <p:nvSpPr>
          <p:cNvPr id="74" name="Google Shape;74;p16"/>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sp>
        <p:nvSpPr>
          <p:cNvPr id="75" name="Google Shape;75;p16"/>
          <p:cNvSpPr txBox="1"/>
          <p:nvPr/>
        </p:nvSpPr>
        <p:spPr>
          <a:xfrm>
            <a:off x="0" y="0"/>
            <a:ext cx="8561100" cy="4085100"/>
          </a:xfrm>
          <a:prstGeom prst="rect">
            <a:avLst/>
          </a:prstGeom>
          <a:noFill/>
          <a:ln>
            <a:noFill/>
          </a:ln>
        </p:spPr>
        <p:txBody>
          <a:bodyPr spcFirstLastPara="1" wrap="square" lIns="91425" tIns="91425" rIns="91425" bIns="91425" anchor="t" anchorCtr="0">
            <a:spAutoFit/>
          </a:bodyPr>
          <a:lstStyle/>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The background and motivation of the problem. </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b="1">
                <a:solidFill>
                  <a:srgbClr val="2D3B45"/>
                </a:solidFill>
                <a:highlight>
                  <a:srgbClr val="FFFFFF"/>
                </a:highlight>
              </a:rPr>
              <a:t>Existing work</a:t>
            </a:r>
            <a:endParaRPr sz="2800" b="1">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Key ideas and design in the paper.</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Evaluation methodology and experimental results.</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Strengths and weaknesses, the purpose of design choices, the future directions based on the work.</a:t>
            </a:r>
            <a:endParaRPr sz="2800">
              <a:solidFill>
                <a:srgbClr val="2D3B45"/>
              </a:solidFill>
              <a:highlight>
                <a:srgbClr val="FFFFFF"/>
              </a:high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24" name="Shape 324"/>
        <p:cNvGrpSpPr/>
        <p:nvPr/>
      </p:nvGrpSpPr>
      <p:grpSpPr>
        <a:xfrm>
          <a:off x="0" y="0"/>
          <a:ext cx="0" cy="0"/>
          <a:chOff x="0" y="0"/>
          <a:chExt cx="0" cy="0"/>
        </a:xfrm>
      </p:grpSpPr>
      <p:sp>
        <p:nvSpPr>
          <p:cNvPr id="325" name="Google Shape;325;p52"/>
          <p:cNvSpPr txBox="1"/>
          <p:nvPr/>
        </p:nvSpPr>
        <p:spPr>
          <a:xfrm>
            <a:off x="0" y="0"/>
            <a:ext cx="8561100" cy="4085100"/>
          </a:xfrm>
          <a:prstGeom prst="rect">
            <a:avLst/>
          </a:prstGeom>
          <a:noFill/>
          <a:ln>
            <a:noFill/>
          </a:ln>
        </p:spPr>
        <p:txBody>
          <a:bodyPr spcFirstLastPara="1" wrap="square" lIns="91425" tIns="91425" rIns="91425" bIns="91425" anchor="t" anchorCtr="0">
            <a:spAutoFit/>
          </a:bodyPr>
          <a:lstStyle/>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The background and motivation of the problem. </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Existing work</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Key ideas and design in the paper.</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a:solidFill>
                  <a:srgbClr val="2D3B45"/>
                </a:solidFill>
                <a:highlight>
                  <a:srgbClr val="FFFFFF"/>
                </a:highlight>
              </a:rPr>
              <a:t>Evaluation methodology and experimental results.</a:t>
            </a:r>
            <a:endParaRPr sz="2800">
              <a:solidFill>
                <a:srgbClr val="2D3B45"/>
              </a:solidFill>
              <a:highlight>
                <a:srgbClr val="FFFFFF"/>
              </a:highlight>
            </a:endParaRPr>
          </a:p>
          <a:p>
            <a:pPr marL="698500" lvl="0" indent="-406400" algn="l" rtl="0">
              <a:lnSpc>
                <a:spcPct val="115000"/>
              </a:lnSpc>
              <a:spcBef>
                <a:spcPts val="0"/>
              </a:spcBef>
              <a:spcAft>
                <a:spcPts val="0"/>
              </a:spcAft>
              <a:buClr>
                <a:srgbClr val="2D3B45"/>
              </a:buClr>
              <a:buSzPts val="2800"/>
              <a:buChar char="●"/>
            </a:pPr>
            <a:r>
              <a:rPr lang="en-GB" sz="2800" b="1">
                <a:solidFill>
                  <a:srgbClr val="2D3B45"/>
                </a:solidFill>
                <a:highlight>
                  <a:srgbClr val="FFFFFF"/>
                </a:highlight>
              </a:rPr>
              <a:t>Strengths and weaknesses, the purpose of design choices, the future directions based on the work.</a:t>
            </a:r>
            <a:endParaRPr sz="2800" b="1">
              <a:solidFill>
                <a:srgbClr val="2D3B45"/>
              </a:solidFill>
              <a:highlight>
                <a:srgbClr val="FFFFFF"/>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29" name="Shape 329"/>
        <p:cNvGrpSpPr/>
        <p:nvPr/>
      </p:nvGrpSpPr>
      <p:grpSpPr>
        <a:xfrm>
          <a:off x="0" y="0"/>
          <a:ext cx="0" cy="0"/>
          <a:chOff x="0" y="0"/>
          <a:chExt cx="0" cy="0"/>
        </a:xfrm>
      </p:grpSpPr>
      <p:sp>
        <p:nvSpPr>
          <p:cNvPr id="330" name="Google Shape;330;p53"/>
          <p:cNvSpPr txBox="1"/>
          <p:nvPr>
            <p:ph type="subTitle" idx="1"/>
          </p:nvPr>
        </p:nvSpPr>
        <p:spPr>
          <a:xfrm>
            <a:off x="0" y="64950"/>
            <a:ext cx="9028200" cy="5013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panose="020B0604020202020204"/>
              <a:buNone/>
            </a:pPr>
            <a:r>
              <a:rPr lang="en-GB" sz="1900" b="1">
                <a:solidFill>
                  <a:schemeClr val="dk1"/>
                </a:solidFill>
              </a:rPr>
              <a:t>Advantages of Mamba over Transformer</a:t>
            </a:r>
            <a:endParaRPr sz="1900" b="1">
              <a:solidFill>
                <a:schemeClr val="dk1"/>
              </a:solidFill>
            </a:endParaRPr>
          </a:p>
          <a:p>
            <a:pPr marL="457200" lvl="0" indent="-349250" algn="l" rtl="0">
              <a:lnSpc>
                <a:spcPct val="115000"/>
              </a:lnSpc>
              <a:spcBef>
                <a:spcPts val="1200"/>
              </a:spcBef>
              <a:spcAft>
                <a:spcPts val="0"/>
              </a:spcAft>
              <a:buClr>
                <a:schemeClr val="dk1"/>
              </a:buClr>
              <a:buSzPts val="1900"/>
              <a:buAutoNum type="arabicPeriod"/>
            </a:pPr>
            <a:r>
              <a:rPr lang="en-GB" sz="1900" b="1">
                <a:solidFill>
                  <a:schemeClr val="dk1"/>
                </a:solidFill>
              </a:rPr>
              <a:t>Parallelism and Inference Speed</a:t>
            </a:r>
            <a:r>
              <a:rPr lang="en-GB" sz="1900">
                <a:solidFill>
                  <a:schemeClr val="dk1"/>
                </a:solidFill>
              </a:rPr>
              <a:t>: Both Mamba and Transformer architectures allow for parallelized training. However, Mamba demonstrates a superior inference speed, especially notable as the input sequence length increases, where Transformer's computational complexity significantly rises. Mamba's performance is more stable under varying sequence lengths, offering lower overall computational demands.</a:t>
            </a: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GB" sz="1900" b="1">
                <a:solidFill>
                  <a:schemeClr val="dk1"/>
                </a:solidFill>
              </a:rPr>
              <a:t>Handling Long Sequences</a:t>
            </a:r>
            <a:r>
              <a:rPr lang="en-GB" sz="1900">
                <a:solidFill>
                  <a:schemeClr val="dk1"/>
                </a:solidFill>
              </a:rPr>
              <a:t>: From a time-series perspective, Mamba shows clear advantages in handling longer sequences with higher efficiency and competitiveness compared to Transformers. Mamba is capable of effectively managing the historical information through the integration of HiPPO matrices, avoiding quadratic complexities and blending recent with previous data.</a:t>
            </a:r>
            <a:endParaRPr sz="1900">
              <a:solidFill>
                <a:schemeClr val="dk1"/>
              </a:solidFill>
            </a:endParaRPr>
          </a:p>
          <a:p>
            <a:pPr marL="0" lvl="0" indent="0" algn="ctr" rtl="0">
              <a:spcBef>
                <a:spcPts val="1200"/>
              </a:spcBef>
              <a:spcAft>
                <a:spcPts val="0"/>
              </a:spcAft>
              <a:buNone/>
            </a:pPr>
            <a:endParaRPr sz="36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34" name="Shape 334"/>
        <p:cNvGrpSpPr/>
        <p:nvPr/>
      </p:nvGrpSpPr>
      <p:grpSpPr>
        <a:xfrm>
          <a:off x="0" y="0"/>
          <a:ext cx="0" cy="0"/>
          <a:chOff x="0" y="0"/>
          <a:chExt cx="0" cy="0"/>
        </a:xfrm>
      </p:grpSpPr>
      <p:sp>
        <p:nvSpPr>
          <p:cNvPr id="335" name="Google Shape;335;p54"/>
          <p:cNvSpPr txBox="1"/>
          <p:nvPr>
            <p:ph type="subTitle" idx="1"/>
          </p:nvPr>
        </p:nvSpPr>
        <p:spPr>
          <a:xfrm>
            <a:off x="128400" y="177800"/>
            <a:ext cx="8788500" cy="48132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1200"/>
              </a:spcBef>
              <a:spcAft>
                <a:spcPts val="0"/>
              </a:spcAft>
              <a:buNone/>
            </a:pPr>
            <a:r>
              <a:rPr lang="en-GB" sz="2400" b="1">
                <a:solidFill>
                  <a:schemeClr val="dk1"/>
                </a:solidFill>
              </a:rPr>
              <a:t>Advantages of Mamba over Transformer</a:t>
            </a:r>
            <a:endParaRPr sz="2400" b="1">
              <a:solidFill>
                <a:schemeClr val="dk1"/>
              </a:solidFill>
            </a:endParaRPr>
          </a:p>
          <a:p>
            <a:pPr marL="0" lvl="0" indent="0" algn="ctr" rtl="0">
              <a:spcBef>
                <a:spcPts val="200"/>
              </a:spcBef>
              <a:spcAft>
                <a:spcPts val="0"/>
              </a:spcAft>
              <a:buNone/>
            </a:pPr>
            <a:endParaRPr sz="1600" b="1">
              <a:solidFill>
                <a:schemeClr val="dk1"/>
              </a:solidFill>
            </a:endParaRPr>
          </a:p>
          <a:p>
            <a:pPr marL="0" lvl="0" indent="0" algn="ctr" rtl="0">
              <a:spcBef>
                <a:spcPts val="0"/>
              </a:spcBef>
              <a:spcAft>
                <a:spcPts val="0"/>
              </a:spcAft>
              <a:buNone/>
            </a:pPr>
            <a:r>
              <a:rPr lang="en-GB" sz="2100" b="1">
                <a:solidFill>
                  <a:schemeClr val="dk1"/>
                </a:solidFill>
              </a:rPr>
              <a:t>3.Computational Efficiency</a:t>
            </a:r>
            <a:r>
              <a:rPr lang="en-GB" sz="2100">
                <a:solidFill>
                  <a:schemeClr val="dk1"/>
                </a:solidFill>
              </a:rPr>
              <a:t>: Mamba retains the form of RNNs while transforming into a linear Transformer architecture, enhancing the inference speed and efficiency. This model leverages state space equations (SSM) that support Transformer-like operations and can also emulate RNN structures, appearing as a linear Transformer rather than traditional quadratic self-attention.</a:t>
            </a:r>
            <a:endParaRPr sz="2100">
              <a:solidFill>
                <a:schemeClr val="dk1"/>
              </a:solidFill>
            </a:endParaRPr>
          </a:p>
          <a:p>
            <a:pPr marL="0" lvl="0" indent="0" algn="ctr" rtl="0">
              <a:spcBef>
                <a:spcPts val="0"/>
              </a:spcBef>
              <a:spcAft>
                <a:spcPts val="0"/>
              </a:spcAft>
              <a:buNone/>
            </a:pPr>
            <a:endParaRPr sz="2100">
              <a:solidFill>
                <a:schemeClr val="dk1"/>
              </a:solidFill>
            </a:endParaRPr>
          </a:p>
          <a:p>
            <a:pPr marL="0" lvl="0" indent="0" algn="ctr" rtl="0">
              <a:spcBef>
                <a:spcPts val="0"/>
              </a:spcBef>
              <a:spcAft>
                <a:spcPts val="0"/>
              </a:spcAft>
              <a:buNone/>
            </a:pPr>
            <a:r>
              <a:rPr lang="en-GB" sz="2100" b="1">
                <a:solidFill>
                  <a:schemeClr val="dk1"/>
                </a:solidFill>
              </a:rPr>
              <a:t>4.Generalization and Scalability</a:t>
            </a:r>
            <a:r>
              <a:rPr lang="en-GB" sz="2100">
                <a:solidFill>
                  <a:schemeClr val="dk1"/>
                </a:solidFill>
              </a:rPr>
              <a:t>: In vision tasks, Mamba exhibits good generalization performance and scalability, particularly in classifications, detection, and segmentation. The model's ability to handle text and video data shows potential advantages in multimodal applications.</a:t>
            </a:r>
            <a:endParaRPr sz="2100">
              <a:solidFill>
                <a:schemeClr val="dk1"/>
              </a:solidFill>
            </a:endParaRPr>
          </a:p>
          <a:p>
            <a:pPr marL="0" lvl="0" indent="0" algn="ctr" rtl="0">
              <a:spcBef>
                <a:spcPts val="0"/>
              </a:spcBef>
              <a:spcAft>
                <a:spcPts val="0"/>
              </a:spcAft>
              <a:buNone/>
            </a:p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39" name="Shape 339"/>
        <p:cNvGrpSpPr/>
        <p:nvPr/>
      </p:nvGrpSpPr>
      <p:grpSpPr>
        <a:xfrm>
          <a:off x="0" y="0"/>
          <a:ext cx="0" cy="0"/>
          <a:chOff x="0" y="0"/>
          <a:chExt cx="0" cy="0"/>
        </a:xfrm>
      </p:grpSpPr>
      <p:sp>
        <p:nvSpPr>
          <p:cNvPr id="340" name="Google Shape;340;p55"/>
          <p:cNvSpPr txBox="1"/>
          <p:nvPr>
            <p:ph type="subTitle" idx="1"/>
          </p:nvPr>
        </p:nvSpPr>
        <p:spPr>
          <a:xfrm>
            <a:off x="115700" y="133650"/>
            <a:ext cx="9028200" cy="48762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panose="020B0604020202020204"/>
              <a:buNone/>
            </a:pPr>
            <a:r>
              <a:rPr lang="en-GB" sz="1600" b="1">
                <a:solidFill>
                  <a:schemeClr val="dk1"/>
                </a:solidFill>
              </a:rPr>
              <a:t>imitations of Mamba Compared to Transformer</a:t>
            </a:r>
            <a:endParaRPr sz="1600" b="1">
              <a:solidFill>
                <a:schemeClr val="dk1"/>
              </a:solidFill>
            </a:endParaRPr>
          </a:p>
          <a:p>
            <a:pPr marL="457200" lvl="0" indent="-330200" algn="l" rtl="0">
              <a:lnSpc>
                <a:spcPct val="115000"/>
              </a:lnSpc>
              <a:spcBef>
                <a:spcPts val="1200"/>
              </a:spcBef>
              <a:spcAft>
                <a:spcPts val="0"/>
              </a:spcAft>
              <a:buClr>
                <a:schemeClr val="dk1"/>
              </a:buClr>
              <a:buSzPts val="1600"/>
              <a:buAutoNum type="arabicPeriod"/>
            </a:pPr>
            <a:r>
              <a:rPr lang="en-GB" sz="1600" b="1">
                <a:solidFill>
                  <a:schemeClr val="dk1"/>
                </a:solidFill>
              </a:rPr>
              <a:t>Universal Applicability</a:t>
            </a:r>
            <a:r>
              <a:rPr lang="en-GB" sz="1600">
                <a:solidFill>
                  <a:schemeClr val="dk1"/>
                </a:solidFill>
              </a:rPr>
              <a:t>: Despite its advantages in specific tasks, whether Mamba can fully replace Transformer across all domains remains uncertain. Transformer's versatility and robust capability in understanding complex tasks have made it widely applicable in various fields such as medical imaging, video processing, and spatial-temporal data handling. Mamba still needs further validation in diverse applications like vision tasks, point cloud processing, and graph neural networks.</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GB" sz="1600" b="1">
                <a:solidFill>
                  <a:schemeClr val="dk1"/>
                </a:solidFill>
              </a:rPr>
              <a:t>Complexity in Certain Domains</a:t>
            </a:r>
            <a:r>
              <a:rPr lang="en-GB" sz="1600">
                <a:solidFill>
                  <a:schemeClr val="dk1"/>
                </a:solidFill>
              </a:rPr>
              <a:t>: In areas where computational cost is less of a concern, the innovations offered by Mamba may not present a clear advantage over traditional approaches. For example, in domains where real-time performance is not critically demanded, the traditional Transformer models might still hold a preference due to their established efficacy and simplicity in handling large-scale and complex models.</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GB" sz="1600" b="1">
                <a:solidFill>
                  <a:schemeClr val="dk1"/>
                </a:solidFill>
              </a:rPr>
              <a:t>Resource and Market Attraction</a:t>
            </a:r>
            <a:r>
              <a:rPr lang="en-GB" sz="1600">
                <a:solidFill>
                  <a:schemeClr val="dk1"/>
                </a:solidFill>
              </a:rPr>
              <a:t>: The widespread replacement of Transformer by Mamba would require significant resource investment and market attraction. The decision to adopt Mamba over Transformer will heavily depend on these factors, which influence the practical deployment and acceptance of the technology in the industry.</a:t>
            </a:r>
            <a:endParaRPr sz="1600">
              <a:solidFill>
                <a:schemeClr val="dk1"/>
              </a:solidFill>
            </a:endParaRPr>
          </a:p>
          <a:p>
            <a:pPr marL="0" lvl="0" indent="0" algn="ctr" rtl="0">
              <a:spcBef>
                <a:spcPts val="1200"/>
              </a:spcBef>
              <a:spcAft>
                <a:spcPts val="0"/>
              </a:spcAft>
              <a:buNone/>
            </a:pPr>
            <a:endParaRPr sz="33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44" name="Shape 344"/>
        <p:cNvGrpSpPr/>
        <p:nvPr/>
      </p:nvGrpSpPr>
      <p:grpSpPr>
        <a:xfrm>
          <a:off x="0" y="0"/>
          <a:ext cx="0" cy="0"/>
          <a:chOff x="0" y="0"/>
          <a:chExt cx="0" cy="0"/>
        </a:xfrm>
      </p:grpSpPr>
      <p:sp>
        <p:nvSpPr>
          <p:cNvPr id="345" name="Google Shape;345;p56"/>
          <p:cNvSpPr txBox="1"/>
          <p:nvPr>
            <p:ph type="ctrTitle"/>
          </p:nvPr>
        </p:nvSpPr>
        <p:spPr>
          <a:xfrm>
            <a:off x="248198" y="376275"/>
            <a:ext cx="5417400" cy="591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GB"/>
              <a:t>Future directions:</a:t>
            </a:r>
            <a:endParaRPr lang="en-GB"/>
          </a:p>
        </p:txBody>
      </p:sp>
      <p:sp>
        <p:nvSpPr>
          <p:cNvPr id="346" name="Google Shape;346;p56"/>
          <p:cNvSpPr txBox="1"/>
          <p:nvPr>
            <p:ph type="subTitle" idx="1"/>
          </p:nvPr>
        </p:nvSpPr>
        <p:spPr>
          <a:xfrm>
            <a:off x="320250" y="1221225"/>
            <a:ext cx="8503500" cy="3340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Test mamba on larger dataset, with larger parameters.</a:t>
            </a:r>
            <a:endParaRPr lang="en-GB"/>
          </a:p>
          <a:p>
            <a:pPr marL="0" lvl="0" indent="0" algn="l" rtl="0">
              <a:spcBef>
                <a:spcPts val="0"/>
              </a:spcBef>
              <a:spcAft>
                <a:spcPts val="0"/>
              </a:spcAft>
              <a:buNone/>
            </a:pPr>
            <a:r>
              <a:rPr lang="en-GB"/>
              <a:t>Optimize its computation from math and program aspect.</a:t>
            </a:r>
            <a:endParaRPr lang="en-GB"/>
          </a:p>
          <a:p>
            <a:pPr marL="0" lvl="0" indent="0" algn="l" rtl="0">
              <a:spcBef>
                <a:spcPts val="0"/>
              </a:spcBef>
              <a:spcAft>
                <a:spcPts val="0"/>
              </a:spcAft>
              <a:buNone/>
            </a:p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25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900">
                <a:solidFill>
                  <a:srgbClr val="2D3B45"/>
                </a:solidFill>
                <a:highlight>
                  <a:srgbClr val="FFFFFF"/>
                </a:highlight>
              </a:rPr>
              <a:t>Existing work in the field</a:t>
            </a:r>
            <a:endParaRPr sz="5500"/>
          </a:p>
        </p:txBody>
      </p:sp>
      <p:sp>
        <p:nvSpPr>
          <p:cNvPr id="81" name="Google Shape;81;p17"/>
          <p:cNvSpPr txBox="1"/>
          <p:nvPr>
            <p:ph type="body" idx="1"/>
          </p:nvPr>
        </p:nvSpPr>
        <p:spPr>
          <a:xfrm>
            <a:off x="311700" y="1152475"/>
            <a:ext cx="8520600" cy="34164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0"/>
              </a:spcAft>
              <a:buNone/>
            </a:pPr>
            <a:r>
              <a:rPr lang="en-GB"/>
              <a:t>RNN, LSTM, GRU</a:t>
            </a:r>
            <a:endParaRPr lang="en-GB"/>
          </a:p>
          <a:p>
            <a:pPr marL="0" lvl="0" indent="0" algn="l" rtl="0">
              <a:spcBef>
                <a:spcPts val="1200"/>
              </a:spcBef>
              <a:spcAft>
                <a:spcPts val="0"/>
              </a:spcAft>
              <a:buNone/>
            </a:pPr>
            <a:r>
              <a:rPr lang="en-GB"/>
              <a:t>Albert Gu, Karan Goel, and Christopher Ré. “Efficiently Modeling Long Sequences with Structured State Spaces”. In: The International Conference on Learning Representations (ICLR). 2022. </a:t>
            </a:r>
            <a:endParaRPr lang="en-GB"/>
          </a:p>
          <a:p>
            <a:pPr marL="0" lvl="0" indent="0" algn="l" rtl="0">
              <a:spcBef>
                <a:spcPts val="1200"/>
              </a:spcBef>
              <a:spcAft>
                <a:spcPts val="0"/>
              </a:spcAft>
              <a:buNone/>
            </a:pPr>
            <a:r>
              <a:rPr lang="en-GB"/>
              <a:t>Tri Dao, Daniel Y Fu, Khaled K Saab, Armin W Thomas, Atri Rudra, and Christopher Ré. “Hungry Hungry Hippos: Towards Language Modeling with State Space Models”. In: The International Conference on Learning Representations (ICLR). 2023.</a:t>
            </a:r>
            <a:endParaRPr lang="en-GB"/>
          </a:p>
          <a:p>
            <a:pPr marL="0" lvl="0" indent="0" algn="l" rtl="0">
              <a:spcBef>
                <a:spcPts val="1200"/>
              </a:spcBef>
              <a:spcAft>
                <a:spcPts val="0"/>
              </a:spcAft>
              <a:buNone/>
            </a:pPr>
            <a:r>
              <a:rPr lang="en-GB"/>
              <a:t>Albert Gu, Ankit Gupta, Karan Goel, and Christopher Re. On the parameterization and initialization of diagonal state space models. In Advances in Neural Information Processing Systems, 2022.</a:t>
            </a:r>
            <a:endParaRPr lang="en-GB"/>
          </a:p>
          <a:p>
            <a:pPr marL="0" lvl="0" indent="0" algn="l" rtl="0">
              <a:spcBef>
                <a:spcPts val="1200"/>
              </a:spcBef>
              <a:spcAft>
                <a:spcPts val="0"/>
              </a:spcAft>
              <a:buClr>
                <a:schemeClr val="dk1"/>
              </a:buClr>
              <a:buSzPct val="61000"/>
              <a:buFont typeface="Arial" panose="020B0604020202020204"/>
              <a:buNone/>
            </a:pPr>
          </a:p>
          <a:p>
            <a:pPr marL="0" lvl="0" indent="0" algn="l" rtl="0">
              <a:spcBef>
                <a:spcPts val="1200"/>
              </a:spcBef>
              <a:spcAft>
                <a:spcPts val="1200"/>
              </a:spcAft>
              <a:buNone/>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Recurrent neural network (1986)</a:t>
            </a:r>
            <a:endParaRPr lang="en-GB"/>
          </a:p>
        </p:txBody>
      </p:sp>
      <p:sp>
        <p:nvSpPr>
          <p:cNvPr id="87" name="Google Shape;87;p18"/>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88" name="Google Shape;88;p18"/>
          <p:cNvPicPr preferRelativeResize="0"/>
          <p:nvPr/>
        </p:nvPicPr>
        <p:blipFill>
          <a:blip r:embed="rId1"/>
          <a:stretch>
            <a:fillRect/>
          </a:stretch>
        </p:blipFill>
        <p:spPr>
          <a:xfrm>
            <a:off x="520750" y="1497049"/>
            <a:ext cx="8250726" cy="3230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326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Problem: </a:t>
            </a:r>
            <a:r>
              <a:rPr lang="en-GB"/>
              <a:t>vanishing and exploding gradient problems</a:t>
            </a:r>
            <a:endParaRPr lang="en-GB"/>
          </a:p>
        </p:txBody>
      </p:sp>
      <p:sp>
        <p:nvSpPr>
          <p:cNvPr id="94" name="Google Shape;94;p19"/>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p>
        </p:txBody>
      </p:sp>
      <p:pic>
        <p:nvPicPr>
          <p:cNvPr id="95" name="Google Shape;95;p19"/>
          <p:cNvPicPr preferRelativeResize="0"/>
          <p:nvPr/>
        </p:nvPicPr>
        <p:blipFill>
          <a:blip r:embed="rId1"/>
          <a:stretch>
            <a:fillRect/>
          </a:stretch>
        </p:blipFill>
        <p:spPr>
          <a:xfrm>
            <a:off x="439524" y="1551024"/>
            <a:ext cx="8091301" cy="3017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LSTM and GRU</a:t>
            </a:r>
            <a:endParaRPr lang="en-GB"/>
          </a:p>
        </p:txBody>
      </p:sp>
      <p:sp>
        <p:nvSpPr>
          <p:cNvPr id="101" name="Google Shape;101;p20"/>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Improv</a:t>
            </a:r>
            <a:r>
              <a:rPr lang="en-GB"/>
              <a:t>ed </a:t>
            </a:r>
            <a:r>
              <a:rPr lang="en-GB"/>
              <a:t>vanishing and exploding gradient problems</a:t>
            </a:r>
            <a:r>
              <a:rPr lang="en-GB"/>
              <a:t>by adding forget </a:t>
            </a:r>
            <a:r>
              <a:rPr lang="en-GB"/>
              <a:t>gate, reset gate and update gate. </a:t>
            </a:r>
            <a:endParaRPr lang="en-GB"/>
          </a:p>
        </p:txBody>
      </p:sp>
      <p:pic>
        <p:nvPicPr>
          <p:cNvPr id="102" name="Google Shape;102;p20"/>
          <p:cNvPicPr preferRelativeResize="0"/>
          <p:nvPr/>
        </p:nvPicPr>
        <p:blipFill>
          <a:blip r:embed="rId1"/>
          <a:stretch>
            <a:fillRect/>
          </a:stretch>
        </p:blipFill>
        <p:spPr>
          <a:xfrm>
            <a:off x="-45675" y="2085978"/>
            <a:ext cx="9143999" cy="2652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Conclusion</a:t>
            </a:r>
            <a:endParaRPr lang="en-GB"/>
          </a:p>
        </p:txBody>
      </p:sp>
      <p:graphicFrame>
        <p:nvGraphicFramePr>
          <p:cNvPr id="108" name="Google Shape;108;p21"/>
          <p:cNvGraphicFramePr/>
          <p:nvPr/>
        </p:nvGraphicFramePr>
        <p:xfrm>
          <a:off x="566425" y="1562700"/>
          <a:ext cx="7552800" cy="3000000"/>
        </p:xfrm>
        <a:graphic>
          <a:graphicData uri="http://schemas.openxmlformats.org/drawingml/2006/table">
            <a:tbl>
              <a:tblPr>
                <a:noFill/>
                <a:tableStyleId>{0FEEBD5C-6E3C-458E-ACCB-B455D4DCA529}</a:tableStyleId>
              </a:tblPr>
              <a:tblGrid>
                <a:gridCol w="1317175"/>
                <a:gridCol w="1571325"/>
                <a:gridCol w="1444250"/>
                <a:gridCol w="1444250"/>
                <a:gridCol w="1775800"/>
              </a:tblGrid>
              <a:tr h="747825">
                <a:tc>
                  <a:txBody>
                    <a:bodyPr/>
                    <a:lstStyle/>
                    <a:p>
                      <a:pPr marL="0" lvl="0" indent="0" algn="l" rtl="0">
                        <a:spcBef>
                          <a:spcPts val="0"/>
                        </a:spcBef>
                        <a:spcAft>
                          <a:spcPts val="0"/>
                        </a:spcAft>
                        <a:buNone/>
                      </a:pPr>
                      <a:r>
                        <a:rPr lang="en-GB"/>
                        <a:t>Model</a:t>
                      </a:r>
                      <a:endParaRPr lang="en-GB"/>
                    </a:p>
                  </a:txBody>
                  <a:tcPr marL="91425" marR="91425" marT="91425" marB="91425"/>
                </a:tc>
                <a:tc>
                  <a:txBody>
                    <a:bodyPr/>
                    <a:lstStyle/>
                    <a:p>
                      <a:pPr marL="0" lvl="0" indent="0" algn="l" rtl="0">
                        <a:spcBef>
                          <a:spcPts val="0"/>
                        </a:spcBef>
                        <a:spcAft>
                          <a:spcPts val="0"/>
                        </a:spcAft>
                        <a:buNone/>
                      </a:pPr>
                      <a:r>
                        <a:rPr lang="en-GB"/>
                        <a:t>Training phase</a:t>
                      </a:r>
                      <a:endParaRPr lang="en-GB"/>
                    </a:p>
                  </a:txBody>
                  <a:tcPr marL="91425" marR="91425" marT="91425" marB="91425"/>
                </a:tc>
                <a:tc>
                  <a:txBody>
                    <a:bodyPr/>
                    <a:lstStyle/>
                    <a:p>
                      <a:pPr marL="0" lvl="0" indent="0" algn="l" rtl="0">
                        <a:spcBef>
                          <a:spcPts val="0"/>
                        </a:spcBef>
                        <a:spcAft>
                          <a:spcPts val="0"/>
                        </a:spcAft>
                        <a:buNone/>
                      </a:pPr>
                      <a:r>
                        <a:rPr lang="en-GB"/>
                        <a:t>Inference</a:t>
                      </a:r>
                      <a:endParaRPr lang="en-GB"/>
                    </a:p>
                  </a:txBody>
                  <a:tcPr marL="91425" marR="91425" marT="91425" marB="91425"/>
                </a:tc>
                <a:tc>
                  <a:txBody>
                    <a:bodyPr/>
                    <a:lstStyle/>
                    <a:p>
                      <a:pPr marL="0" lvl="0" indent="0" algn="l" rtl="0">
                        <a:spcBef>
                          <a:spcPts val="0"/>
                        </a:spcBef>
                        <a:spcAft>
                          <a:spcPts val="0"/>
                        </a:spcAft>
                        <a:buNone/>
                      </a:pPr>
                      <a:r>
                        <a:rPr lang="en-GB"/>
                        <a:t>Performance</a:t>
                      </a:r>
                      <a:endParaRPr lang="en-GB"/>
                    </a:p>
                  </a:txBody>
                  <a:tcPr marL="91425" marR="91425" marT="91425" marB="91425"/>
                </a:tc>
                <a:tc>
                  <a:txBody>
                    <a:bodyPr/>
                    <a:lstStyle/>
                    <a:p>
                      <a:pPr marL="0" lvl="0" indent="0" algn="l" rtl="0">
                        <a:spcBef>
                          <a:spcPts val="0"/>
                        </a:spcBef>
                        <a:spcAft>
                          <a:spcPts val="0"/>
                        </a:spcAft>
                        <a:buNone/>
                      </a:pPr>
                      <a:r>
                        <a:rPr lang="en-GB"/>
                        <a:t>Computational complexity</a:t>
                      </a:r>
                      <a:endParaRPr lang="en-GB"/>
                    </a:p>
                  </a:txBody>
                  <a:tcPr marL="91425" marR="91425" marT="91425" marB="91425"/>
                </a:tc>
              </a:tr>
              <a:tr h="1009600">
                <a:tc>
                  <a:txBody>
                    <a:bodyPr/>
                    <a:lstStyle/>
                    <a:p>
                      <a:pPr marL="0" lvl="0" indent="0" algn="l" rtl="0">
                        <a:spcBef>
                          <a:spcPts val="0"/>
                        </a:spcBef>
                        <a:spcAft>
                          <a:spcPts val="0"/>
                        </a:spcAft>
                        <a:buNone/>
                      </a:pPr>
                      <a:r>
                        <a:rPr lang="en-GB"/>
                        <a:t>Transformer</a:t>
                      </a:r>
                      <a:endParaRPr lang="en-GB"/>
                    </a:p>
                  </a:txBody>
                  <a:tcPr marL="91425" marR="91425" marT="91425" marB="91425"/>
                </a:tc>
                <a:tc>
                  <a:txBody>
                    <a:bodyPr/>
                    <a:lstStyle/>
                    <a:p>
                      <a:pPr marL="0" lvl="0" indent="0" algn="l" rtl="0">
                        <a:spcBef>
                          <a:spcPts val="0"/>
                        </a:spcBef>
                        <a:spcAft>
                          <a:spcPts val="0"/>
                        </a:spcAft>
                        <a:buNone/>
                      </a:pPr>
                      <a:r>
                        <a:rPr lang="en-GB"/>
                        <a:t>Parallel training</a:t>
                      </a:r>
                      <a:endParaRPr lang="en-GB"/>
                    </a:p>
                  </a:txBody>
                  <a:tcPr marL="91425" marR="91425" marT="91425" marB="91425"/>
                </a:tc>
                <a:tc>
                  <a:txBody>
                    <a:bodyPr/>
                    <a:lstStyle/>
                    <a:p>
                      <a:pPr marL="0" lvl="0" indent="0" algn="l" rtl="0">
                        <a:spcBef>
                          <a:spcPts val="0"/>
                        </a:spcBef>
                        <a:spcAft>
                          <a:spcPts val="0"/>
                        </a:spcAft>
                        <a:buNone/>
                      </a:pPr>
                      <a:r>
                        <a:rPr lang="en-GB"/>
                        <a:t>slow</a:t>
                      </a:r>
                      <a:endParaRPr lang="en-GB"/>
                    </a:p>
                  </a:txBody>
                  <a:tcPr marL="91425" marR="91425" marT="91425" marB="91425"/>
                </a:tc>
                <a:tc>
                  <a:txBody>
                    <a:bodyPr/>
                    <a:lstStyle/>
                    <a:p>
                      <a:pPr marL="0" lvl="0" indent="0" algn="l" rtl="0">
                        <a:spcBef>
                          <a:spcPts val="0"/>
                        </a:spcBef>
                        <a:spcAft>
                          <a:spcPts val="0"/>
                        </a:spcAft>
                        <a:buNone/>
                      </a:pPr>
                      <a:r>
                        <a:rPr lang="en-GB"/>
                        <a:t>Better</a:t>
                      </a:r>
                      <a:endParaRPr lang="en-GB"/>
                    </a:p>
                  </a:txBody>
                  <a:tcPr marL="91425" marR="91425" marT="91425" marB="91425"/>
                </a:tc>
                <a:tc>
                  <a:txBody>
                    <a:bodyPr/>
                    <a:lstStyle/>
                    <a:p>
                      <a:pPr marL="0" lvl="0" indent="0" algn="l" rtl="0">
                        <a:spcBef>
                          <a:spcPts val="0"/>
                        </a:spcBef>
                        <a:spcAft>
                          <a:spcPts val="0"/>
                        </a:spcAft>
                        <a:buNone/>
                      </a:pPr>
                      <a:r>
                        <a:rPr lang="en-GB"/>
                        <a:t>Quadratic scaling over sequence length</a:t>
                      </a:r>
                      <a:endParaRPr lang="en-GB"/>
                    </a:p>
                  </a:txBody>
                  <a:tcPr marL="91425" marR="91425" marT="91425" marB="91425"/>
                </a:tc>
              </a:tr>
              <a:tr h="1009600">
                <a:tc>
                  <a:txBody>
                    <a:bodyPr/>
                    <a:lstStyle/>
                    <a:p>
                      <a:pPr marL="0" lvl="0" indent="0" algn="l" rtl="0">
                        <a:spcBef>
                          <a:spcPts val="0"/>
                        </a:spcBef>
                        <a:spcAft>
                          <a:spcPts val="0"/>
                        </a:spcAft>
                        <a:buNone/>
                      </a:pPr>
                      <a:r>
                        <a:rPr lang="en-GB"/>
                        <a:t>RNN</a:t>
                      </a:r>
                      <a:endParaRPr lang="en-GB"/>
                    </a:p>
                  </a:txBody>
                  <a:tcPr marL="91425" marR="91425" marT="91425" marB="91425"/>
                </a:tc>
                <a:tc>
                  <a:txBody>
                    <a:bodyPr/>
                    <a:lstStyle/>
                    <a:p>
                      <a:pPr marL="0" lvl="0" indent="0" algn="l" rtl="0">
                        <a:spcBef>
                          <a:spcPts val="0"/>
                        </a:spcBef>
                        <a:spcAft>
                          <a:spcPts val="0"/>
                        </a:spcAft>
                        <a:buNone/>
                      </a:pPr>
                      <a:r>
                        <a:rPr lang="en-GB"/>
                        <a:t>Not parallelizable</a:t>
                      </a:r>
                      <a:endParaRPr lang="en-GB"/>
                    </a:p>
                  </a:txBody>
                  <a:tcPr marL="91425" marR="91425" marT="91425" marB="91425"/>
                </a:tc>
                <a:tc>
                  <a:txBody>
                    <a:bodyPr/>
                    <a:lstStyle/>
                    <a:p>
                      <a:pPr marL="0" lvl="0" indent="0" algn="l" rtl="0">
                        <a:spcBef>
                          <a:spcPts val="0"/>
                        </a:spcBef>
                        <a:spcAft>
                          <a:spcPts val="0"/>
                        </a:spcAft>
                        <a:buNone/>
                      </a:pPr>
                      <a:r>
                        <a:rPr lang="en-GB"/>
                        <a:t>fast</a:t>
                      </a:r>
                      <a:endParaRPr lang="en-GB"/>
                    </a:p>
                  </a:txBody>
                  <a:tcPr marL="91425" marR="91425" marT="91425" marB="91425"/>
                </a:tc>
                <a:tc>
                  <a:txBody>
                    <a:bodyPr/>
                    <a:lstStyle/>
                    <a:p>
                      <a:pPr marL="0" lvl="0" indent="0" algn="l" rtl="0">
                        <a:spcBef>
                          <a:spcPts val="0"/>
                        </a:spcBef>
                        <a:spcAft>
                          <a:spcPts val="0"/>
                        </a:spcAft>
                        <a:buNone/>
                      </a:pPr>
                      <a:r>
                        <a:rPr lang="en-GB"/>
                        <a:t>Worse</a:t>
                      </a:r>
                      <a:endParaRPr lang="en-GB"/>
                    </a:p>
                  </a:txBody>
                  <a:tcPr marL="91425" marR="91425" marT="91425" marB="91425"/>
                </a:tc>
                <a:tc>
                  <a:txBody>
                    <a:bodyPr/>
                    <a:lstStyle/>
                    <a:p>
                      <a:pPr marL="0" lvl="0" indent="0" algn="l" rtl="0">
                        <a:spcBef>
                          <a:spcPts val="0"/>
                        </a:spcBef>
                        <a:spcAft>
                          <a:spcPts val="0"/>
                        </a:spcAft>
                        <a:buNone/>
                      </a:pPr>
                      <a:r>
                        <a:rPr lang="en-GB"/>
                        <a:t>Linear scaling over sequence length</a:t>
                      </a:r>
                      <a:endParaRPr lang="en-GB"/>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10474</Words>
  <Application>WPS 演示</Application>
  <PresentationFormat/>
  <Paragraphs>245</Paragraphs>
  <Slides>44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44</vt:i4>
      </vt:variant>
    </vt:vector>
  </HeadingPairs>
  <TitlesOfParts>
    <vt:vector size="54" baseType="lpstr">
      <vt:lpstr>Arial</vt:lpstr>
      <vt:lpstr>SimSun</vt:lpstr>
      <vt:lpstr>Wingdings</vt:lpstr>
      <vt:lpstr>Arial</vt:lpstr>
      <vt:lpstr>Microsoft YaHei</vt:lpstr>
      <vt:lpstr>Arial Unicode MS</vt:lpstr>
      <vt:lpstr>Roboto</vt:lpstr>
      <vt:lpstr>BatangChe</vt:lpstr>
      <vt:lpstr>Segoe Print</vt:lpstr>
      <vt:lpstr>Simple Light</vt:lpstr>
      <vt:lpstr>Mamba: Linear-Time Sequence Modeling with Selective State Spaces</vt:lpstr>
      <vt:lpstr>PowerPoint 演示文稿</vt:lpstr>
      <vt:lpstr>Background and Motivation</vt:lpstr>
      <vt:lpstr>PowerPoint 演示文稿</vt:lpstr>
      <vt:lpstr>Existing work in the field</vt:lpstr>
      <vt:lpstr>Recurrent neural network (1986)</vt:lpstr>
      <vt:lpstr>Problem: vanishing and exploding gradient problems</vt:lpstr>
      <vt:lpstr>LSTM and GRU</vt:lpstr>
      <vt:lpstr>Conclusion</vt:lpstr>
      <vt:lpstr>Visualization of state space</vt:lpstr>
      <vt:lpstr>SSM: definition of continuous</vt:lpstr>
      <vt:lpstr>Mamba: zero-order hold ZOH </vt:lpstr>
      <vt:lpstr>Linear time invariance (LTI):  </vt:lpstr>
      <vt:lpstr>PowerPoint 演示文稿</vt:lpstr>
      <vt:lpstr>2-ways of computation: linear recurrence (2) or a global convolution (3)</vt:lpstr>
      <vt:lpstr>The importance of Matrix A: Captures info of all previous states</vt:lpstr>
      <vt:lpstr>High-order Polynomial Projection Operators(HIPPO)</vt:lpstr>
      <vt:lpstr>Hippo matrix</vt:lpstr>
      <vt:lpstr>Structured State Spaces for Sequences (S4)</vt:lpstr>
      <vt:lpstr>PowerPoint 演示文稿</vt:lpstr>
      <vt:lpstr>Mamba: A selective state space model</vt:lpstr>
      <vt:lpstr>Problem of Structured state space model:</vt:lpstr>
      <vt:lpstr>PowerPoint 演示文稿</vt:lpstr>
      <vt:lpstr>Why?</vt:lpstr>
      <vt:lpstr>Solution: selectively retain information</vt:lpstr>
      <vt:lpstr>PowerPoint 演示文稿</vt:lpstr>
      <vt:lpstr>Interpretation of A,B,C and step size </vt:lpstr>
      <vt:lpstr>Scan Operation</vt:lpstr>
      <vt:lpstr>Selective scan for training Mamba:</vt:lpstr>
      <vt:lpstr>Hardware aware algorithm</vt:lpstr>
      <vt:lpstr>Hardware aware algorithm: Kernel fusion</vt:lpstr>
      <vt:lpstr>Hardware aware algorithm: Recomputation</vt:lpstr>
      <vt:lpstr>Mamba block</vt:lpstr>
      <vt:lpstr>PowerPoint 演示文稿</vt:lpstr>
      <vt:lpstr>Training speed</vt:lpstr>
      <vt:lpstr>Inference speed</vt:lpstr>
      <vt:lpstr> Pretraining on the HG38 (human genome) dataset.</vt:lpstr>
      <vt:lpstr>Comparison with other models on some downstream zero-shot evaluation tasks</vt:lpstr>
      <vt:lpstr>Comparison with other models on some downstream zero-shot evaluation tasks</vt:lpstr>
      <vt:lpstr>PowerPoint 演示文稿</vt:lpstr>
      <vt:lpstr>PowerPoint 演示文稿</vt:lpstr>
      <vt:lpstr>PowerPoint 演示文稿</vt:lpstr>
      <vt:lpstr>PowerPoint 演示文稿</vt:lpstr>
      <vt:lpstr>Future directions: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Mamba: Linear-Time Sequence Modeling with Selective State Spaces</dc:title>
  <dc:creator/>
  <cp:lastModifiedBy>.</cp:lastModifiedBy>
  <cp:revision>1</cp:revision>
  <dcterms:created xsi:type="dcterms:W3CDTF">2024-11-20T18:07:36Z</dcterms:created>
  <dcterms:modified xsi:type="dcterms:W3CDTF">2024-11-20T18:07:36Z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88094008DD9E4F37AC795702542DCA55_12</vt:lpwstr>
  </property>
  <property fmtid="{D5CDD505-2E9C-101B-9397-08002B2CF9AE}" pid="3" name="KSOProductBuildVer">
    <vt:lpwstr>2052-12.1.0.18912</vt:lpwstr>
  </property>
</Properties>
</file>