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83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25635" autoAdjust="0"/>
  </p:normalViewPr>
  <p:slideViewPr>
    <p:cSldViewPr snapToGrid="0">
      <p:cViewPr>
        <p:scale>
          <a:sx n="75" d="100"/>
          <a:sy n="75" d="100"/>
        </p:scale>
        <p:origin x="1380" y="36"/>
      </p:cViewPr>
      <p:guideLst/>
    </p:cSldViewPr>
  </p:slideViewPr>
  <p:notesTextViewPr>
    <p:cViewPr>
      <p:scale>
        <a:sx n="300" d="100"/>
        <a:sy n="300" d="100"/>
      </p:scale>
      <p:origin x="0" y="-12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5E22C-D289-4A2F-87A1-3BE25D9C4986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FE90-B8EF-4471-8557-AEF1E4CCD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5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30C3-ED7C-9AE5-0097-58917C0B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BFDCB-13EC-8F8F-127C-D10C96E42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CE1C0-B0E8-DB77-6BF7-EEBED1467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1B941-0959-DCC9-48B3-701F9BB51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7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Paper implement three versions of </a:t>
            </a:r>
            <a:r>
              <a:rPr lang="en-US" altLang="zh-CN" dirty="0" err="1"/>
              <a:t>DiT</a:t>
            </a:r>
            <a:r>
              <a:rPr lang="en-US" altLang="zh-CN" dirty="0"/>
              <a:t> Block.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90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the image, </a:t>
            </a:r>
            <a:r>
              <a:rPr lang="en-US" altLang="zh-CN" b="1" dirty="0"/>
              <a:t>adaptive layer norm (</a:t>
            </a:r>
            <a:r>
              <a:rPr lang="en-US" altLang="zh-CN" b="1" dirty="0" err="1"/>
              <a:t>adaLN</a:t>
            </a:r>
            <a:r>
              <a:rPr lang="en-US" altLang="zh-CN" b="1" dirty="0"/>
              <a:t>)</a:t>
            </a:r>
            <a:r>
              <a:rPr lang="en-US" altLang="zh-CN" dirty="0"/>
              <a:t> is represented within the </a:t>
            </a:r>
            <a:r>
              <a:rPr lang="en-US" altLang="zh-CN" b="1" dirty="0" err="1"/>
              <a:t>DiT</a:t>
            </a:r>
            <a:r>
              <a:rPr lang="en-US" altLang="zh-CN" b="1" dirty="0"/>
              <a:t> Block with </a:t>
            </a:r>
            <a:r>
              <a:rPr lang="en-US" altLang="zh-CN" b="1" dirty="0" err="1"/>
              <a:t>adaLN</a:t>
            </a:r>
            <a:r>
              <a:rPr lang="en-US" altLang="zh-CN" b="1" dirty="0"/>
              <a:t>-Zero.</a:t>
            </a:r>
            <a:r>
              <a:rPr lang="en-US" altLang="zh-CN" dirty="0"/>
              <a:t> It replaces the traditional layer normalization process, allowing for dynamic adjustments during training.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adaLN-Zero Block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Initializes the batch normalization parameters of adaLN to zero.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Layer Norm, a scale adjustment is reintroduced at the end of each residual block.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adaLN-Zero is lightweight, adding a negligible amount to the model's GFLOPs.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the final DiT block, the token sequence is decoded to output noise predictions and coordinate predictions.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73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06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569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Overall Findings and Insights: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Training Compute Matters More Than Sampling Compute:</a:t>
            </a:r>
            <a:endParaRPr lang="en-US" altLang="zh-CN" dirty="0"/>
          </a:p>
          <a:p>
            <a:pPr marL="742950" lvl="1" indent="-285750">
              <a:buFont typeface="+mj-lt"/>
              <a:buAutoNum type="arabicPeriod"/>
            </a:pPr>
            <a:r>
              <a:rPr lang="en-US" altLang="zh-CN" dirty="0"/>
              <a:t>Investing in </a:t>
            </a:r>
            <a:r>
              <a:rPr lang="en-US" altLang="zh-CN" b="1" dirty="0"/>
              <a:t>training a larger model</a:t>
            </a:r>
            <a:r>
              <a:rPr lang="en-US" altLang="zh-CN" dirty="0"/>
              <a:t> with more training compute results in better FID scores than compensating with more sampling compute at test time.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Larger Models Are More Compute-Efficient:</a:t>
            </a:r>
            <a:endParaRPr lang="en-US" altLang="zh-CN" dirty="0"/>
          </a:p>
          <a:p>
            <a:pPr marL="742950" lvl="1" indent="-285750">
              <a:buFont typeface="+mj-lt"/>
              <a:buAutoNum type="arabicPeriod"/>
            </a:pPr>
            <a:r>
              <a:rPr lang="en-US" altLang="zh-CN" dirty="0"/>
              <a:t>Larger models like </a:t>
            </a:r>
            <a:r>
              <a:rPr lang="en-US" altLang="zh-CN" dirty="0" err="1"/>
              <a:t>DiT</a:t>
            </a:r>
            <a:r>
              <a:rPr lang="en-US" altLang="zh-CN" dirty="0"/>
              <a:t>-L and </a:t>
            </a:r>
            <a:r>
              <a:rPr lang="en-US" altLang="zh-CN" dirty="0" err="1"/>
              <a:t>DiT</a:t>
            </a:r>
            <a:r>
              <a:rPr lang="en-US" altLang="zh-CN" dirty="0"/>
              <a:t>-XL utilize computational resources more effectively during both training and sampling, achieving better results for the same GFLOPS.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Scaling Sampling Compute Has Limits:</a:t>
            </a:r>
            <a:endParaRPr lang="en-US" altLang="zh-CN" dirty="0"/>
          </a:p>
          <a:p>
            <a:pPr marL="742950" lvl="1" indent="-285750">
              <a:buFont typeface="+mj-lt"/>
              <a:buAutoNum type="arabicPeriod"/>
            </a:pPr>
            <a:r>
              <a:rPr lang="en-US" altLang="zh-CN" dirty="0"/>
              <a:t>While increasing sampling steps can slightly improve FID, it cannot close the performance gap caused by small models or insufficient training compute.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28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 presentation consists of the following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A25F9-16D3-E64A-8639-7B020C31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56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/>
              <a:t>1. Scalability Challenges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Local Receptive Field</a:t>
            </a:r>
            <a:r>
              <a:rPr lang="en-US" altLang="zh-CN" dirty="0"/>
              <a:t>: U-Net relies on convolutions with local receptive fields, making it inefficient at capturing long-range dependencies or global context. This is a limitation for tasks involving high-resolution images or large datasets.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Manual Architecture Scaling</a:t>
            </a:r>
            <a:r>
              <a:rPr lang="en-US" altLang="zh-CN" dirty="0"/>
              <a:t>: Scaling U-Net for larger datasets or more complex tasks requires manual tuning of architecture parameters (e.g., depth, width, filter size), which is not flexible or generalizable.</a:t>
            </a:r>
          </a:p>
          <a:p>
            <a:r>
              <a:rPr lang="en-US" altLang="zh-CN" b="1" dirty="0"/>
              <a:t>2. Computational and Memory Bottlenecks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b="1" dirty="0"/>
              <a:t>High Memory Usage</a:t>
            </a:r>
            <a:r>
              <a:rPr lang="en-US" altLang="zh-CN" dirty="0"/>
              <a:t>: As input resolutions increase, U-Net’s memory requirements grow significantly due to the large number of intermediate feature maps generated by its encoder-decoder structure.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zh-CN" b="1" dirty="0"/>
              <a:t>Inefficient Parallelization</a:t>
            </a:r>
            <a:r>
              <a:rPr lang="en-US" altLang="zh-CN" dirty="0"/>
              <a:t>: Convolutional operations in U-Net are less efficient to parallelize compared to self-attention mechanisms, resulting in slower processing speeds on modern hardware.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72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7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0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English Translation: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Success of DDPMs in Image Generation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Denoising Diffusion Probabilistic Models (DDPMs) and generative models based on diffusion have achieved significant success in the field of image generation, often surpassing the state-of-the-art techniques of the past, such as </a:t>
            </a:r>
            <a:r>
              <a:rPr lang="en-US" altLang="zh-CN" b="1" dirty="0"/>
              <a:t>Generative Adversarial Networks (GANs)</a:t>
            </a:r>
            <a:r>
              <a:rPr lang="en-US" altLang="zh-CN" dirty="0"/>
              <a:t>, in many cases.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Improvements and Technological Innovations in DDPMs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Over the past two years, improvements in DDPMs have primarily come from better sampling techniques. These include techniques such as reformulating the diffusion model to directly predict non-noisy data and using hierarchical DDPM pipelines, where low-resolution diffusion models are used as the basis for super-resolution sampling and training.</a:t>
            </a:r>
          </a:p>
          <a:p>
            <a:pPr>
              <a:buFont typeface="+mj-lt"/>
              <a:buAutoNum type="arabicPeriod"/>
            </a:pPr>
            <a:r>
              <a:rPr lang="en-US" altLang="zh-CN" b="1" dirty="0"/>
              <a:t>U-Net as the Preferred Backbone Architecture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(In the above-mentioned diffusion models, the convolutional U-Net has become the backbone architecture of choice. This highlights the universality and efficiency of U-Net in this domain.)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81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52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22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 see the components step by step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0FE90-B8EF-4471-8557-AEF1E4CCDE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42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B799AA-2528-DD83-1C1C-3328D8E8A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38779A-5039-0FC2-B2C0-05605C715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20589-3ED7-10ED-69ED-28D15E34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CBE529-4694-BE7B-943B-91B104C9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910D2B-BB30-3EAB-49F7-2F09D102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4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7B3FDB-5D55-8600-7BBF-C72C014E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F9A33D-6FD1-F6C2-621C-0F1E3B690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257D2-681C-DB4E-5513-9B16D0F6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A7AE83-0794-0A5E-EC7A-A4FE1A51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70BE1-A56B-CE85-0B9B-A3D2A77E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9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086E852-97FF-F3F0-95BB-847F66881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E7DFE1-0D46-7F21-BA30-F076555D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28E957-0C1B-962D-66B9-4BBF0BE6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BA158-4F07-A229-873F-CCC563C8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7B3CB1-EC79-07CC-90FA-7CE40F0F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8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92D35-D49A-C771-B820-0B0436B4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8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92D35-D49A-C771-B820-0B0436B4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9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CF3C59-1892-AC27-FA55-743B35C4E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769954"/>
            <a:ext cx="2800928" cy="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1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809DF-4FDB-0788-444C-AD956826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" y="5888985"/>
            <a:ext cx="3542157" cy="6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rgbClr val="FF5F0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92D35-D49A-C771-B820-0B0436B4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7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92D35-D49A-C771-B820-0B0436B4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" y="5888984"/>
            <a:ext cx="3542157" cy="60886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CF9732-7D25-20B5-2911-D809F2411C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8130" y="995819"/>
            <a:ext cx="5113870" cy="5865356"/>
          </a:xfrm>
          <a:custGeom>
            <a:avLst/>
            <a:gdLst>
              <a:gd name="connsiteX0" fmla="*/ 852329 w 5113870"/>
              <a:gd name="connsiteY0" fmla="*/ 0 h 5862181"/>
              <a:gd name="connsiteX1" fmla="*/ 4261541 w 5113870"/>
              <a:gd name="connsiteY1" fmla="*/ 0 h 5862181"/>
              <a:gd name="connsiteX2" fmla="*/ 5113870 w 5113870"/>
              <a:gd name="connsiteY2" fmla="*/ 852329 h 5862181"/>
              <a:gd name="connsiteX3" fmla="*/ 5113870 w 5113870"/>
              <a:gd name="connsiteY3" fmla="*/ 5862181 h 5862181"/>
              <a:gd name="connsiteX4" fmla="*/ 5113870 w 5113870"/>
              <a:gd name="connsiteY4" fmla="*/ 5862181 h 5862181"/>
              <a:gd name="connsiteX5" fmla="*/ 0 w 5113870"/>
              <a:gd name="connsiteY5" fmla="*/ 5862181 h 5862181"/>
              <a:gd name="connsiteX6" fmla="*/ 0 w 5113870"/>
              <a:gd name="connsiteY6" fmla="*/ 5862181 h 5862181"/>
              <a:gd name="connsiteX7" fmla="*/ 0 w 5113870"/>
              <a:gd name="connsiteY7" fmla="*/ 852329 h 5862181"/>
              <a:gd name="connsiteX8" fmla="*/ 852329 w 5113870"/>
              <a:gd name="connsiteY8" fmla="*/ 0 h 5862181"/>
              <a:gd name="connsiteX0" fmla="*/ 852329 w 5294317"/>
              <a:gd name="connsiteY0" fmla="*/ 0 h 5862181"/>
              <a:gd name="connsiteX1" fmla="*/ 5074341 w 5294317"/>
              <a:gd name="connsiteY1" fmla="*/ 12700 h 5862181"/>
              <a:gd name="connsiteX2" fmla="*/ 5113870 w 5294317"/>
              <a:gd name="connsiteY2" fmla="*/ 852329 h 5862181"/>
              <a:gd name="connsiteX3" fmla="*/ 5113870 w 5294317"/>
              <a:gd name="connsiteY3" fmla="*/ 5862181 h 5862181"/>
              <a:gd name="connsiteX4" fmla="*/ 5113870 w 5294317"/>
              <a:gd name="connsiteY4" fmla="*/ 5862181 h 5862181"/>
              <a:gd name="connsiteX5" fmla="*/ 0 w 5294317"/>
              <a:gd name="connsiteY5" fmla="*/ 5862181 h 5862181"/>
              <a:gd name="connsiteX6" fmla="*/ 0 w 5294317"/>
              <a:gd name="connsiteY6" fmla="*/ 5862181 h 5862181"/>
              <a:gd name="connsiteX7" fmla="*/ 0 w 5294317"/>
              <a:gd name="connsiteY7" fmla="*/ 852329 h 5862181"/>
              <a:gd name="connsiteX8" fmla="*/ 852329 w 5294317"/>
              <a:gd name="connsiteY8" fmla="*/ 0 h 5862181"/>
              <a:gd name="connsiteX0" fmla="*/ 852329 w 5317339"/>
              <a:gd name="connsiteY0" fmla="*/ 0 h 5862181"/>
              <a:gd name="connsiteX1" fmla="*/ 5106091 w 5317339"/>
              <a:gd name="connsiteY1" fmla="*/ 15875 h 5862181"/>
              <a:gd name="connsiteX2" fmla="*/ 5113870 w 5317339"/>
              <a:gd name="connsiteY2" fmla="*/ 852329 h 5862181"/>
              <a:gd name="connsiteX3" fmla="*/ 5113870 w 5317339"/>
              <a:gd name="connsiteY3" fmla="*/ 5862181 h 5862181"/>
              <a:gd name="connsiteX4" fmla="*/ 5113870 w 5317339"/>
              <a:gd name="connsiteY4" fmla="*/ 5862181 h 5862181"/>
              <a:gd name="connsiteX5" fmla="*/ 0 w 5317339"/>
              <a:gd name="connsiteY5" fmla="*/ 5862181 h 5862181"/>
              <a:gd name="connsiteX6" fmla="*/ 0 w 5317339"/>
              <a:gd name="connsiteY6" fmla="*/ 5862181 h 5862181"/>
              <a:gd name="connsiteX7" fmla="*/ 0 w 5317339"/>
              <a:gd name="connsiteY7" fmla="*/ 852329 h 5862181"/>
              <a:gd name="connsiteX8" fmla="*/ 852329 w 5317339"/>
              <a:gd name="connsiteY8" fmla="*/ 0 h 5862181"/>
              <a:gd name="connsiteX0" fmla="*/ 852329 w 5118831"/>
              <a:gd name="connsiteY0" fmla="*/ 0 h 5862181"/>
              <a:gd name="connsiteX1" fmla="*/ 5106091 w 5118831"/>
              <a:gd name="connsiteY1" fmla="*/ 158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7043"/>
              <a:gd name="connsiteY0" fmla="*/ 6350 h 5868531"/>
              <a:gd name="connsiteX1" fmla="*/ 5102916 w 5117043"/>
              <a:gd name="connsiteY1" fmla="*/ 0 h 5868531"/>
              <a:gd name="connsiteX2" fmla="*/ 5113870 w 5117043"/>
              <a:gd name="connsiteY2" fmla="*/ 858679 h 5868531"/>
              <a:gd name="connsiteX3" fmla="*/ 5113870 w 5117043"/>
              <a:gd name="connsiteY3" fmla="*/ 5868531 h 5868531"/>
              <a:gd name="connsiteX4" fmla="*/ 5113870 w 5117043"/>
              <a:gd name="connsiteY4" fmla="*/ 5868531 h 5868531"/>
              <a:gd name="connsiteX5" fmla="*/ 0 w 5117043"/>
              <a:gd name="connsiteY5" fmla="*/ 5868531 h 5868531"/>
              <a:gd name="connsiteX6" fmla="*/ 0 w 5117043"/>
              <a:gd name="connsiteY6" fmla="*/ 5868531 h 5868531"/>
              <a:gd name="connsiteX7" fmla="*/ 0 w 5117043"/>
              <a:gd name="connsiteY7" fmla="*/ 858679 h 5868531"/>
              <a:gd name="connsiteX8" fmla="*/ 852329 w 5117043"/>
              <a:gd name="connsiteY8" fmla="*/ 6350 h 5868531"/>
              <a:gd name="connsiteX0" fmla="*/ 852329 w 5118831"/>
              <a:gd name="connsiteY0" fmla="*/ 0 h 5862181"/>
              <a:gd name="connsiteX1" fmla="*/ 5106091 w 5118831"/>
              <a:gd name="connsiteY1" fmla="*/ 31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3955"/>
              <a:gd name="connsiteY0" fmla="*/ 6350 h 5868531"/>
              <a:gd name="connsiteX1" fmla="*/ 5093391 w 5113955"/>
              <a:gd name="connsiteY1" fmla="*/ 0 h 5868531"/>
              <a:gd name="connsiteX2" fmla="*/ 5113870 w 5113955"/>
              <a:gd name="connsiteY2" fmla="*/ 858679 h 5868531"/>
              <a:gd name="connsiteX3" fmla="*/ 5113870 w 5113955"/>
              <a:gd name="connsiteY3" fmla="*/ 5868531 h 5868531"/>
              <a:gd name="connsiteX4" fmla="*/ 5113870 w 5113955"/>
              <a:gd name="connsiteY4" fmla="*/ 5868531 h 5868531"/>
              <a:gd name="connsiteX5" fmla="*/ 0 w 5113955"/>
              <a:gd name="connsiteY5" fmla="*/ 5868531 h 5868531"/>
              <a:gd name="connsiteX6" fmla="*/ 0 w 5113955"/>
              <a:gd name="connsiteY6" fmla="*/ 5868531 h 5868531"/>
              <a:gd name="connsiteX7" fmla="*/ 0 w 5113955"/>
              <a:gd name="connsiteY7" fmla="*/ 858679 h 5868531"/>
              <a:gd name="connsiteX8" fmla="*/ 852329 w 5113955"/>
              <a:gd name="connsiteY8" fmla="*/ 6350 h 5868531"/>
              <a:gd name="connsiteX0" fmla="*/ 852329 w 5117043"/>
              <a:gd name="connsiteY0" fmla="*/ 3175 h 5865356"/>
              <a:gd name="connsiteX1" fmla="*/ 5102916 w 5117043"/>
              <a:gd name="connsiteY1" fmla="*/ 0 h 5865356"/>
              <a:gd name="connsiteX2" fmla="*/ 5113870 w 5117043"/>
              <a:gd name="connsiteY2" fmla="*/ 855504 h 5865356"/>
              <a:gd name="connsiteX3" fmla="*/ 5113870 w 5117043"/>
              <a:gd name="connsiteY3" fmla="*/ 5865356 h 5865356"/>
              <a:gd name="connsiteX4" fmla="*/ 5113870 w 5117043"/>
              <a:gd name="connsiteY4" fmla="*/ 5865356 h 5865356"/>
              <a:gd name="connsiteX5" fmla="*/ 0 w 5117043"/>
              <a:gd name="connsiteY5" fmla="*/ 5865356 h 5865356"/>
              <a:gd name="connsiteX6" fmla="*/ 0 w 5117043"/>
              <a:gd name="connsiteY6" fmla="*/ 5865356 h 5865356"/>
              <a:gd name="connsiteX7" fmla="*/ 0 w 5117043"/>
              <a:gd name="connsiteY7" fmla="*/ 855504 h 5865356"/>
              <a:gd name="connsiteX8" fmla="*/ 852329 w 5117043"/>
              <a:gd name="connsiteY8" fmla="*/ 3175 h 5865356"/>
              <a:gd name="connsiteX0" fmla="*/ 852329 w 5421039"/>
              <a:gd name="connsiteY0" fmla="*/ 3175 h 5865356"/>
              <a:gd name="connsiteX1" fmla="*/ 5102916 w 5421039"/>
              <a:gd name="connsiteY1" fmla="*/ 0 h 5865356"/>
              <a:gd name="connsiteX2" fmla="*/ 5113870 w 5421039"/>
              <a:gd name="connsiteY2" fmla="*/ 5865356 h 5865356"/>
              <a:gd name="connsiteX3" fmla="*/ 5113870 w 5421039"/>
              <a:gd name="connsiteY3" fmla="*/ 5865356 h 5865356"/>
              <a:gd name="connsiteX4" fmla="*/ 0 w 5421039"/>
              <a:gd name="connsiteY4" fmla="*/ 5865356 h 5865356"/>
              <a:gd name="connsiteX5" fmla="*/ 0 w 5421039"/>
              <a:gd name="connsiteY5" fmla="*/ 5865356 h 5865356"/>
              <a:gd name="connsiteX6" fmla="*/ 0 w 5421039"/>
              <a:gd name="connsiteY6" fmla="*/ 855504 h 5865356"/>
              <a:gd name="connsiteX7" fmla="*/ 852329 w 5421039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113870"/>
              <a:gd name="connsiteY0" fmla="*/ 3175 h 5865356"/>
              <a:gd name="connsiteX1" fmla="*/ 5102916 w 5113870"/>
              <a:gd name="connsiteY1" fmla="*/ 0 h 5865356"/>
              <a:gd name="connsiteX2" fmla="*/ 5113870 w 5113870"/>
              <a:gd name="connsiteY2" fmla="*/ 5865356 h 5865356"/>
              <a:gd name="connsiteX3" fmla="*/ 5113870 w 5113870"/>
              <a:gd name="connsiteY3" fmla="*/ 5865356 h 5865356"/>
              <a:gd name="connsiteX4" fmla="*/ 0 w 5113870"/>
              <a:gd name="connsiteY4" fmla="*/ 5865356 h 5865356"/>
              <a:gd name="connsiteX5" fmla="*/ 0 w 5113870"/>
              <a:gd name="connsiteY5" fmla="*/ 5865356 h 5865356"/>
              <a:gd name="connsiteX6" fmla="*/ 0 w 5113870"/>
              <a:gd name="connsiteY6" fmla="*/ 855504 h 5865356"/>
              <a:gd name="connsiteX7" fmla="*/ 852329 w 5113870"/>
              <a:gd name="connsiteY7" fmla="*/ 3175 h 586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3870" h="5865356">
                <a:moveTo>
                  <a:pt x="852329" y="3175"/>
                </a:moveTo>
                <a:lnTo>
                  <a:pt x="5102916" y="0"/>
                </a:lnTo>
                <a:cubicBezTo>
                  <a:pt x="5108393" y="2932678"/>
                  <a:pt x="5112044" y="4887797"/>
                  <a:pt x="5113870" y="5865356"/>
                </a:cubicBezTo>
                <a:lnTo>
                  <a:pt x="5113870" y="5865356"/>
                </a:lnTo>
                <a:lnTo>
                  <a:pt x="0" y="5865356"/>
                </a:lnTo>
                <a:lnTo>
                  <a:pt x="0" y="5865356"/>
                </a:lnTo>
                <a:lnTo>
                  <a:pt x="0" y="855504"/>
                </a:lnTo>
                <a:cubicBezTo>
                  <a:pt x="0" y="384776"/>
                  <a:pt x="381601" y="3175"/>
                  <a:pt x="852329" y="3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4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BCF9732-7D25-20B5-2911-D809F2411C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8130" y="995819"/>
            <a:ext cx="5114840" cy="5865356"/>
          </a:xfrm>
          <a:custGeom>
            <a:avLst/>
            <a:gdLst>
              <a:gd name="connsiteX0" fmla="*/ 852329 w 5113870"/>
              <a:gd name="connsiteY0" fmla="*/ 0 h 5862181"/>
              <a:gd name="connsiteX1" fmla="*/ 4261541 w 5113870"/>
              <a:gd name="connsiteY1" fmla="*/ 0 h 5862181"/>
              <a:gd name="connsiteX2" fmla="*/ 5113870 w 5113870"/>
              <a:gd name="connsiteY2" fmla="*/ 852329 h 5862181"/>
              <a:gd name="connsiteX3" fmla="*/ 5113870 w 5113870"/>
              <a:gd name="connsiteY3" fmla="*/ 5862181 h 5862181"/>
              <a:gd name="connsiteX4" fmla="*/ 5113870 w 5113870"/>
              <a:gd name="connsiteY4" fmla="*/ 5862181 h 5862181"/>
              <a:gd name="connsiteX5" fmla="*/ 0 w 5113870"/>
              <a:gd name="connsiteY5" fmla="*/ 5862181 h 5862181"/>
              <a:gd name="connsiteX6" fmla="*/ 0 w 5113870"/>
              <a:gd name="connsiteY6" fmla="*/ 5862181 h 5862181"/>
              <a:gd name="connsiteX7" fmla="*/ 0 w 5113870"/>
              <a:gd name="connsiteY7" fmla="*/ 852329 h 5862181"/>
              <a:gd name="connsiteX8" fmla="*/ 852329 w 5113870"/>
              <a:gd name="connsiteY8" fmla="*/ 0 h 5862181"/>
              <a:gd name="connsiteX0" fmla="*/ 852329 w 5294317"/>
              <a:gd name="connsiteY0" fmla="*/ 0 h 5862181"/>
              <a:gd name="connsiteX1" fmla="*/ 5074341 w 5294317"/>
              <a:gd name="connsiteY1" fmla="*/ 12700 h 5862181"/>
              <a:gd name="connsiteX2" fmla="*/ 5113870 w 5294317"/>
              <a:gd name="connsiteY2" fmla="*/ 852329 h 5862181"/>
              <a:gd name="connsiteX3" fmla="*/ 5113870 w 5294317"/>
              <a:gd name="connsiteY3" fmla="*/ 5862181 h 5862181"/>
              <a:gd name="connsiteX4" fmla="*/ 5113870 w 5294317"/>
              <a:gd name="connsiteY4" fmla="*/ 5862181 h 5862181"/>
              <a:gd name="connsiteX5" fmla="*/ 0 w 5294317"/>
              <a:gd name="connsiteY5" fmla="*/ 5862181 h 5862181"/>
              <a:gd name="connsiteX6" fmla="*/ 0 w 5294317"/>
              <a:gd name="connsiteY6" fmla="*/ 5862181 h 5862181"/>
              <a:gd name="connsiteX7" fmla="*/ 0 w 5294317"/>
              <a:gd name="connsiteY7" fmla="*/ 852329 h 5862181"/>
              <a:gd name="connsiteX8" fmla="*/ 852329 w 5294317"/>
              <a:gd name="connsiteY8" fmla="*/ 0 h 5862181"/>
              <a:gd name="connsiteX0" fmla="*/ 852329 w 5317339"/>
              <a:gd name="connsiteY0" fmla="*/ 0 h 5862181"/>
              <a:gd name="connsiteX1" fmla="*/ 5106091 w 5317339"/>
              <a:gd name="connsiteY1" fmla="*/ 15875 h 5862181"/>
              <a:gd name="connsiteX2" fmla="*/ 5113870 w 5317339"/>
              <a:gd name="connsiteY2" fmla="*/ 852329 h 5862181"/>
              <a:gd name="connsiteX3" fmla="*/ 5113870 w 5317339"/>
              <a:gd name="connsiteY3" fmla="*/ 5862181 h 5862181"/>
              <a:gd name="connsiteX4" fmla="*/ 5113870 w 5317339"/>
              <a:gd name="connsiteY4" fmla="*/ 5862181 h 5862181"/>
              <a:gd name="connsiteX5" fmla="*/ 0 w 5317339"/>
              <a:gd name="connsiteY5" fmla="*/ 5862181 h 5862181"/>
              <a:gd name="connsiteX6" fmla="*/ 0 w 5317339"/>
              <a:gd name="connsiteY6" fmla="*/ 5862181 h 5862181"/>
              <a:gd name="connsiteX7" fmla="*/ 0 w 5317339"/>
              <a:gd name="connsiteY7" fmla="*/ 852329 h 5862181"/>
              <a:gd name="connsiteX8" fmla="*/ 852329 w 5317339"/>
              <a:gd name="connsiteY8" fmla="*/ 0 h 5862181"/>
              <a:gd name="connsiteX0" fmla="*/ 852329 w 5118831"/>
              <a:gd name="connsiteY0" fmla="*/ 0 h 5862181"/>
              <a:gd name="connsiteX1" fmla="*/ 5106091 w 5118831"/>
              <a:gd name="connsiteY1" fmla="*/ 158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7043"/>
              <a:gd name="connsiteY0" fmla="*/ 6350 h 5868531"/>
              <a:gd name="connsiteX1" fmla="*/ 5102916 w 5117043"/>
              <a:gd name="connsiteY1" fmla="*/ 0 h 5868531"/>
              <a:gd name="connsiteX2" fmla="*/ 5113870 w 5117043"/>
              <a:gd name="connsiteY2" fmla="*/ 858679 h 5868531"/>
              <a:gd name="connsiteX3" fmla="*/ 5113870 w 5117043"/>
              <a:gd name="connsiteY3" fmla="*/ 5868531 h 5868531"/>
              <a:gd name="connsiteX4" fmla="*/ 5113870 w 5117043"/>
              <a:gd name="connsiteY4" fmla="*/ 5868531 h 5868531"/>
              <a:gd name="connsiteX5" fmla="*/ 0 w 5117043"/>
              <a:gd name="connsiteY5" fmla="*/ 5868531 h 5868531"/>
              <a:gd name="connsiteX6" fmla="*/ 0 w 5117043"/>
              <a:gd name="connsiteY6" fmla="*/ 5868531 h 5868531"/>
              <a:gd name="connsiteX7" fmla="*/ 0 w 5117043"/>
              <a:gd name="connsiteY7" fmla="*/ 858679 h 5868531"/>
              <a:gd name="connsiteX8" fmla="*/ 852329 w 5117043"/>
              <a:gd name="connsiteY8" fmla="*/ 6350 h 5868531"/>
              <a:gd name="connsiteX0" fmla="*/ 852329 w 5118831"/>
              <a:gd name="connsiteY0" fmla="*/ 0 h 5862181"/>
              <a:gd name="connsiteX1" fmla="*/ 5106091 w 5118831"/>
              <a:gd name="connsiteY1" fmla="*/ 31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3955"/>
              <a:gd name="connsiteY0" fmla="*/ 6350 h 5868531"/>
              <a:gd name="connsiteX1" fmla="*/ 5093391 w 5113955"/>
              <a:gd name="connsiteY1" fmla="*/ 0 h 5868531"/>
              <a:gd name="connsiteX2" fmla="*/ 5113870 w 5113955"/>
              <a:gd name="connsiteY2" fmla="*/ 858679 h 5868531"/>
              <a:gd name="connsiteX3" fmla="*/ 5113870 w 5113955"/>
              <a:gd name="connsiteY3" fmla="*/ 5868531 h 5868531"/>
              <a:gd name="connsiteX4" fmla="*/ 5113870 w 5113955"/>
              <a:gd name="connsiteY4" fmla="*/ 5868531 h 5868531"/>
              <a:gd name="connsiteX5" fmla="*/ 0 w 5113955"/>
              <a:gd name="connsiteY5" fmla="*/ 5868531 h 5868531"/>
              <a:gd name="connsiteX6" fmla="*/ 0 w 5113955"/>
              <a:gd name="connsiteY6" fmla="*/ 5868531 h 5868531"/>
              <a:gd name="connsiteX7" fmla="*/ 0 w 5113955"/>
              <a:gd name="connsiteY7" fmla="*/ 858679 h 5868531"/>
              <a:gd name="connsiteX8" fmla="*/ 852329 w 5113955"/>
              <a:gd name="connsiteY8" fmla="*/ 6350 h 5868531"/>
              <a:gd name="connsiteX0" fmla="*/ 852329 w 5117043"/>
              <a:gd name="connsiteY0" fmla="*/ 3175 h 5865356"/>
              <a:gd name="connsiteX1" fmla="*/ 5102916 w 5117043"/>
              <a:gd name="connsiteY1" fmla="*/ 0 h 5865356"/>
              <a:gd name="connsiteX2" fmla="*/ 5113870 w 5117043"/>
              <a:gd name="connsiteY2" fmla="*/ 855504 h 5865356"/>
              <a:gd name="connsiteX3" fmla="*/ 5113870 w 5117043"/>
              <a:gd name="connsiteY3" fmla="*/ 5865356 h 5865356"/>
              <a:gd name="connsiteX4" fmla="*/ 5113870 w 5117043"/>
              <a:gd name="connsiteY4" fmla="*/ 5865356 h 5865356"/>
              <a:gd name="connsiteX5" fmla="*/ 0 w 5117043"/>
              <a:gd name="connsiteY5" fmla="*/ 5865356 h 5865356"/>
              <a:gd name="connsiteX6" fmla="*/ 0 w 5117043"/>
              <a:gd name="connsiteY6" fmla="*/ 5865356 h 5865356"/>
              <a:gd name="connsiteX7" fmla="*/ 0 w 5117043"/>
              <a:gd name="connsiteY7" fmla="*/ 855504 h 5865356"/>
              <a:gd name="connsiteX8" fmla="*/ 852329 w 5117043"/>
              <a:gd name="connsiteY8" fmla="*/ 3175 h 5865356"/>
              <a:gd name="connsiteX0" fmla="*/ 852329 w 5421039"/>
              <a:gd name="connsiteY0" fmla="*/ 3175 h 5865356"/>
              <a:gd name="connsiteX1" fmla="*/ 5102916 w 5421039"/>
              <a:gd name="connsiteY1" fmla="*/ 0 h 5865356"/>
              <a:gd name="connsiteX2" fmla="*/ 5113870 w 5421039"/>
              <a:gd name="connsiteY2" fmla="*/ 5865356 h 5865356"/>
              <a:gd name="connsiteX3" fmla="*/ 5113870 w 5421039"/>
              <a:gd name="connsiteY3" fmla="*/ 5865356 h 5865356"/>
              <a:gd name="connsiteX4" fmla="*/ 0 w 5421039"/>
              <a:gd name="connsiteY4" fmla="*/ 5865356 h 5865356"/>
              <a:gd name="connsiteX5" fmla="*/ 0 w 5421039"/>
              <a:gd name="connsiteY5" fmla="*/ 5865356 h 5865356"/>
              <a:gd name="connsiteX6" fmla="*/ 0 w 5421039"/>
              <a:gd name="connsiteY6" fmla="*/ 855504 h 5865356"/>
              <a:gd name="connsiteX7" fmla="*/ 852329 w 5421039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113870"/>
              <a:gd name="connsiteY0" fmla="*/ 3175 h 5865356"/>
              <a:gd name="connsiteX1" fmla="*/ 5102916 w 5113870"/>
              <a:gd name="connsiteY1" fmla="*/ 0 h 5865356"/>
              <a:gd name="connsiteX2" fmla="*/ 5113870 w 5113870"/>
              <a:gd name="connsiteY2" fmla="*/ 5865356 h 5865356"/>
              <a:gd name="connsiteX3" fmla="*/ 5113870 w 5113870"/>
              <a:gd name="connsiteY3" fmla="*/ 5865356 h 5865356"/>
              <a:gd name="connsiteX4" fmla="*/ 0 w 5113870"/>
              <a:gd name="connsiteY4" fmla="*/ 5865356 h 5865356"/>
              <a:gd name="connsiteX5" fmla="*/ 0 w 5113870"/>
              <a:gd name="connsiteY5" fmla="*/ 5865356 h 5865356"/>
              <a:gd name="connsiteX6" fmla="*/ 0 w 5113870"/>
              <a:gd name="connsiteY6" fmla="*/ 855504 h 5865356"/>
              <a:gd name="connsiteX7" fmla="*/ 852329 w 5113870"/>
              <a:gd name="connsiteY7" fmla="*/ 3175 h 5865356"/>
              <a:gd name="connsiteX0" fmla="*/ 852329 w 5114840"/>
              <a:gd name="connsiteY0" fmla="*/ 3175 h 5865356"/>
              <a:gd name="connsiteX1" fmla="*/ 5112441 w 5114840"/>
              <a:gd name="connsiteY1" fmla="*/ 0 h 5865356"/>
              <a:gd name="connsiteX2" fmla="*/ 5113870 w 5114840"/>
              <a:gd name="connsiteY2" fmla="*/ 5865356 h 5865356"/>
              <a:gd name="connsiteX3" fmla="*/ 5113870 w 5114840"/>
              <a:gd name="connsiteY3" fmla="*/ 5865356 h 5865356"/>
              <a:gd name="connsiteX4" fmla="*/ 0 w 5114840"/>
              <a:gd name="connsiteY4" fmla="*/ 5865356 h 5865356"/>
              <a:gd name="connsiteX5" fmla="*/ 0 w 5114840"/>
              <a:gd name="connsiteY5" fmla="*/ 5865356 h 5865356"/>
              <a:gd name="connsiteX6" fmla="*/ 0 w 5114840"/>
              <a:gd name="connsiteY6" fmla="*/ 855504 h 5865356"/>
              <a:gd name="connsiteX7" fmla="*/ 852329 w 5114840"/>
              <a:gd name="connsiteY7" fmla="*/ 3175 h 586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4840" h="5865356">
                <a:moveTo>
                  <a:pt x="852329" y="3175"/>
                </a:moveTo>
                <a:lnTo>
                  <a:pt x="5112441" y="0"/>
                </a:lnTo>
                <a:cubicBezTo>
                  <a:pt x="5117918" y="2932678"/>
                  <a:pt x="5112044" y="4887797"/>
                  <a:pt x="5113870" y="5865356"/>
                </a:cubicBezTo>
                <a:lnTo>
                  <a:pt x="5113870" y="5865356"/>
                </a:lnTo>
                <a:lnTo>
                  <a:pt x="0" y="5865356"/>
                </a:lnTo>
                <a:lnTo>
                  <a:pt x="0" y="5865356"/>
                </a:lnTo>
                <a:lnTo>
                  <a:pt x="0" y="855504"/>
                </a:lnTo>
                <a:cubicBezTo>
                  <a:pt x="0" y="384776"/>
                  <a:pt x="381601" y="3175"/>
                  <a:pt x="852329" y="3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2C114-69AD-B6F6-F95C-E7DCE1600E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769954"/>
            <a:ext cx="2800928" cy="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32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5783996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5783996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F27051-26BB-60A3-B898-76475D1968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078130" y="995819"/>
            <a:ext cx="5113867" cy="5862181"/>
          </a:xfrm>
          <a:prstGeom prst="round1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31C71-2F32-4781-993C-527FF0B96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769954"/>
            <a:ext cx="2800928" cy="7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9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A4AED-67DC-A789-CD97-23925A0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B98AD-EA47-D057-6032-57C6A86E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77372C-C93D-6257-BF6C-1C25FE5A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58F16-116E-28B6-D6E3-D46E4155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FBBB24-9B18-657F-A9B6-1DD32D4F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16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5716876"/>
            <a:ext cx="10941960" cy="6393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7" y="3902240"/>
            <a:ext cx="10941961" cy="1650381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ctr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92D35-D49A-C771-B820-0B0436B4A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2075" y="1883736"/>
            <a:ext cx="6167849" cy="1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13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5716876"/>
            <a:ext cx="10941960" cy="63936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7" y="3902240"/>
            <a:ext cx="10941961" cy="1650381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ctr">
              <a:lnSpc>
                <a:spcPts val="5800"/>
              </a:lnSpc>
              <a:defRPr sz="60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ECA70-C83E-7BA8-0D42-B9DD31F2C2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829" y="1751626"/>
            <a:ext cx="5096339" cy="13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" y="2185416"/>
            <a:ext cx="6951472" cy="38761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BC65A68-87F5-011F-6939-564C13C5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F86769-3B09-44C5-524F-15E86390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7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BC65A68-87F5-011F-6939-564C13C5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F86769-3B09-44C5-524F-15E86390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DA3DB-8694-44A7-C2C9-9E75E0684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928" y="2337014"/>
            <a:ext cx="2674937" cy="26733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FD401B-7510-9207-6C4A-1F00933BCB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8696" y="2337014"/>
            <a:ext cx="7460731" cy="3021370"/>
          </a:xfrm>
        </p:spPr>
        <p:txBody>
          <a:bodyPr/>
          <a:lstStyle/>
          <a:p>
            <a:pPr lvl="0"/>
            <a:r>
              <a:rPr lang="en-US" dirty="0"/>
              <a:t>Speaker information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8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BC65A68-87F5-011F-6939-564C13C5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F86769-3B09-44C5-524F-15E86390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DA3DB-8694-44A7-C2C9-9E75E06847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928" y="2337014"/>
            <a:ext cx="2674937" cy="26733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7939D-A64E-B8ED-49C7-8324820DED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738" y="5197475"/>
            <a:ext cx="2674937" cy="490538"/>
          </a:xfrm>
        </p:spPr>
        <p:txBody>
          <a:bodyPr/>
          <a:lstStyle>
            <a:lvl1pPr>
              <a:defRPr b="1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Speaker 1 Name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6514C75-1040-C07A-92F4-271FDC46C6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26145" y="2337014"/>
            <a:ext cx="2674937" cy="26733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540DA21-0973-5AFF-7528-EE6C8C4B78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5955" y="5197475"/>
            <a:ext cx="2674937" cy="490538"/>
          </a:xfrm>
        </p:spPr>
        <p:txBody>
          <a:bodyPr/>
          <a:lstStyle>
            <a:lvl1pPr>
              <a:defRPr b="1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Speaker 2 Name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33A4E3-AE12-7D91-7730-9FDD77849B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91796" y="2337014"/>
            <a:ext cx="2674937" cy="267335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3C9734-BBBE-E879-094A-B64E95F6FB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91606" y="5197475"/>
            <a:ext cx="2674937" cy="490538"/>
          </a:xfrm>
        </p:spPr>
        <p:txBody>
          <a:bodyPr/>
          <a:lstStyle>
            <a:lvl1pPr>
              <a:defRPr b="1">
                <a:solidFill>
                  <a:srgbClr val="13294B"/>
                </a:solidFill>
              </a:defRPr>
            </a:lvl1pPr>
          </a:lstStyle>
          <a:p>
            <a:pPr lvl="0"/>
            <a:r>
              <a:rPr lang="en-US" dirty="0"/>
              <a:t>Speaker 2 Name</a:t>
            </a:r>
          </a:p>
        </p:txBody>
      </p:sp>
    </p:spTree>
    <p:extLst>
      <p:ext uri="{BB962C8B-B14F-4D97-AF65-F5344CB8AC3E}">
        <p14:creationId xmlns:p14="http://schemas.microsoft.com/office/powerpoint/2010/main" val="236460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66928" y="2185416"/>
            <a:ext cx="4500372" cy="39486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10200" y="2185416"/>
            <a:ext cx="4498848" cy="3950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C961090-4BBA-E015-731F-EDD04A1E4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C487424-4868-8C8E-24DD-12C7DDCB1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13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0" indent="0">
              <a:buClr>
                <a:srgbClr val="FF5F05"/>
              </a:buClr>
              <a:buSzPct val="120000"/>
              <a:buFont typeface="Arial" panose="020B0604020202020204" pitchFamily="34" charset="0"/>
              <a:buNone/>
              <a:defRPr/>
            </a:lvl1pPr>
            <a:lvl2pPr>
              <a:buClr>
                <a:srgbClr val="FF5F05"/>
              </a:buClr>
              <a:defRPr/>
            </a:lvl2pPr>
            <a:lvl3pPr>
              <a:buClr>
                <a:srgbClr val="FF5F05"/>
              </a:buClr>
              <a:defRPr/>
            </a:lvl3pPr>
            <a:lvl4pPr>
              <a:buClr>
                <a:srgbClr val="FF5F05"/>
              </a:buClr>
              <a:defRPr/>
            </a:lvl4pPr>
            <a:lvl5pPr>
              <a:buClr>
                <a:srgbClr val="FF5F0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79078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rgbClr val="13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0" indent="0">
              <a:buClr>
                <a:srgbClr val="FF5F05"/>
              </a:buClr>
              <a:buSzPct val="120000"/>
              <a:buFont typeface="Arial" panose="020B0604020202020204" pitchFamily="34" charset="0"/>
              <a:buNone/>
              <a:defRPr/>
            </a:lvl1pPr>
            <a:lvl2pPr>
              <a:buClr>
                <a:srgbClr val="FF5F05"/>
              </a:buClr>
              <a:defRPr/>
            </a:lvl2pPr>
            <a:lvl3pPr>
              <a:buClr>
                <a:srgbClr val="FF5F05"/>
              </a:buClr>
              <a:defRPr/>
            </a:lvl3pPr>
            <a:lvl4pPr>
              <a:buClr>
                <a:srgbClr val="FF5F05"/>
              </a:buClr>
              <a:defRPr/>
            </a:lvl4pPr>
            <a:lvl5pPr>
              <a:buClr>
                <a:srgbClr val="FF5F0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F1C0333-8E57-3AA9-DCDE-75491A27A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A15086-ED3D-F32F-3957-A3454CC62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1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6FD49-33C2-8BF7-86DA-D3F78A0BC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54ADC-407E-86C8-BF02-488001CC5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6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32946"/>
            <a:ext cx="11037884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6FD49-33C2-8BF7-86DA-D3F78A0BC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54ADC-407E-86C8-BF02-488001CC5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A8E880-86DA-938C-6A3F-BDC3E4B474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2264" y="1770116"/>
            <a:ext cx="6907212" cy="3021598"/>
          </a:xfrm>
        </p:spPr>
        <p:txBody>
          <a:bodyPr anchor="ctr">
            <a:normAutofit/>
          </a:bodyPr>
          <a:lstStyle>
            <a:lvl1pPr algn="ctr">
              <a:defRPr sz="2400" b="0" i="1"/>
            </a:lvl1pPr>
            <a:lvl2pPr marL="50292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Quote Block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F6010-9909-E8DA-CD29-D470F4E0E151}"/>
              </a:ext>
            </a:extLst>
          </p:cNvPr>
          <p:cNvSpPr txBox="1"/>
          <p:nvPr userDrawn="1"/>
        </p:nvSpPr>
        <p:spPr>
          <a:xfrm>
            <a:off x="1958290" y="1336743"/>
            <a:ext cx="782012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" sz="11500" b="1" dirty="0">
                <a:solidFill>
                  <a:srgbClr val="FF55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endParaRPr lang="en-US" sz="1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C8120-DD7F-F409-FCF9-E133E6D19B11}"/>
              </a:ext>
            </a:extLst>
          </p:cNvPr>
          <p:cNvSpPr txBox="1"/>
          <p:nvPr userDrawn="1"/>
        </p:nvSpPr>
        <p:spPr>
          <a:xfrm rot="10800000">
            <a:off x="9438549" y="3337289"/>
            <a:ext cx="782012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" sz="11500" b="1" dirty="0">
                <a:solidFill>
                  <a:srgbClr val="FF552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endParaRPr lang="en-US" sz="115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5F68A5-F134-90F4-666E-E7D85B5E7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45" y="5086703"/>
            <a:ext cx="4286250" cy="407987"/>
          </a:xfrm>
        </p:spPr>
        <p:txBody>
          <a:bodyPr anchor="ctr">
            <a:noAutofit/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E0031-6DA8-9BBE-4551-06EC4A148DBF}"/>
              </a:ext>
            </a:extLst>
          </p:cNvPr>
          <p:cNvSpPr/>
          <p:nvPr userDrawn="1"/>
        </p:nvSpPr>
        <p:spPr>
          <a:xfrm>
            <a:off x="5807075" y="4918714"/>
            <a:ext cx="577850" cy="8356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8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21FA9B9F-ADBF-7432-05CA-7B89E9ACC9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8130" y="995819"/>
            <a:ext cx="5113870" cy="5865356"/>
          </a:xfrm>
          <a:custGeom>
            <a:avLst/>
            <a:gdLst>
              <a:gd name="connsiteX0" fmla="*/ 852329 w 5113870"/>
              <a:gd name="connsiteY0" fmla="*/ 0 h 5862181"/>
              <a:gd name="connsiteX1" fmla="*/ 4261541 w 5113870"/>
              <a:gd name="connsiteY1" fmla="*/ 0 h 5862181"/>
              <a:gd name="connsiteX2" fmla="*/ 5113870 w 5113870"/>
              <a:gd name="connsiteY2" fmla="*/ 852329 h 5862181"/>
              <a:gd name="connsiteX3" fmla="*/ 5113870 w 5113870"/>
              <a:gd name="connsiteY3" fmla="*/ 5862181 h 5862181"/>
              <a:gd name="connsiteX4" fmla="*/ 5113870 w 5113870"/>
              <a:gd name="connsiteY4" fmla="*/ 5862181 h 5862181"/>
              <a:gd name="connsiteX5" fmla="*/ 0 w 5113870"/>
              <a:gd name="connsiteY5" fmla="*/ 5862181 h 5862181"/>
              <a:gd name="connsiteX6" fmla="*/ 0 w 5113870"/>
              <a:gd name="connsiteY6" fmla="*/ 5862181 h 5862181"/>
              <a:gd name="connsiteX7" fmla="*/ 0 w 5113870"/>
              <a:gd name="connsiteY7" fmla="*/ 852329 h 5862181"/>
              <a:gd name="connsiteX8" fmla="*/ 852329 w 5113870"/>
              <a:gd name="connsiteY8" fmla="*/ 0 h 5862181"/>
              <a:gd name="connsiteX0" fmla="*/ 852329 w 5294317"/>
              <a:gd name="connsiteY0" fmla="*/ 0 h 5862181"/>
              <a:gd name="connsiteX1" fmla="*/ 5074341 w 5294317"/>
              <a:gd name="connsiteY1" fmla="*/ 12700 h 5862181"/>
              <a:gd name="connsiteX2" fmla="*/ 5113870 w 5294317"/>
              <a:gd name="connsiteY2" fmla="*/ 852329 h 5862181"/>
              <a:gd name="connsiteX3" fmla="*/ 5113870 w 5294317"/>
              <a:gd name="connsiteY3" fmla="*/ 5862181 h 5862181"/>
              <a:gd name="connsiteX4" fmla="*/ 5113870 w 5294317"/>
              <a:gd name="connsiteY4" fmla="*/ 5862181 h 5862181"/>
              <a:gd name="connsiteX5" fmla="*/ 0 w 5294317"/>
              <a:gd name="connsiteY5" fmla="*/ 5862181 h 5862181"/>
              <a:gd name="connsiteX6" fmla="*/ 0 w 5294317"/>
              <a:gd name="connsiteY6" fmla="*/ 5862181 h 5862181"/>
              <a:gd name="connsiteX7" fmla="*/ 0 w 5294317"/>
              <a:gd name="connsiteY7" fmla="*/ 852329 h 5862181"/>
              <a:gd name="connsiteX8" fmla="*/ 852329 w 5294317"/>
              <a:gd name="connsiteY8" fmla="*/ 0 h 5862181"/>
              <a:gd name="connsiteX0" fmla="*/ 852329 w 5317339"/>
              <a:gd name="connsiteY0" fmla="*/ 0 h 5862181"/>
              <a:gd name="connsiteX1" fmla="*/ 5106091 w 5317339"/>
              <a:gd name="connsiteY1" fmla="*/ 15875 h 5862181"/>
              <a:gd name="connsiteX2" fmla="*/ 5113870 w 5317339"/>
              <a:gd name="connsiteY2" fmla="*/ 852329 h 5862181"/>
              <a:gd name="connsiteX3" fmla="*/ 5113870 w 5317339"/>
              <a:gd name="connsiteY3" fmla="*/ 5862181 h 5862181"/>
              <a:gd name="connsiteX4" fmla="*/ 5113870 w 5317339"/>
              <a:gd name="connsiteY4" fmla="*/ 5862181 h 5862181"/>
              <a:gd name="connsiteX5" fmla="*/ 0 w 5317339"/>
              <a:gd name="connsiteY5" fmla="*/ 5862181 h 5862181"/>
              <a:gd name="connsiteX6" fmla="*/ 0 w 5317339"/>
              <a:gd name="connsiteY6" fmla="*/ 5862181 h 5862181"/>
              <a:gd name="connsiteX7" fmla="*/ 0 w 5317339"/>
              <a:gd name="connsiteY7" fmla="*/ 852329 h 5862181"/>
              <a:gd name="connsiteX8" fmla="*/ 852329 w 5317339"/>
              <a:gd name="connsiteY8" fmla="*/ 0 h 5862181"/>
              <a:gd name="connsiteX0" fmla="*/ 852329 w 5118831"/>
              <a:gd name="connsiteY0" fmla="*/ 0 h 5862181"/>
              <a:gd name="connsiteX1" fmla="*/ 5106091 w 5118831"/>
              <a:gd name="connsiteY1" fmla="*/ 158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7043"/>
              <a:gd name="connsiteY0" fmla="*/ 6350 h 5868531"/>
              <a:gd name="connsiteX1" fmla="*/ 5102916 w 5117043"/>
              <a:gd name="connsiteY1" fmla="*/ 0 h 5868531"/>
              <a:gd name="connsiteX2" fmla="*/ 5113870 w 5117043"/>
              <a:gd name="connsiteY2" fmla="*/ 858679 h 5868531"/>
              <a:gd name="connsiteX3" fmla="*/ 5113870 w 5117043"/>
              <a:gd name="connsiteY3" fmla="*/ 5868531 h 5868531"/>
              <a:gd name="connsiteX4" fmla="*/ 5113870 w 5117043"/>
              <a:gd name="connsiteY4" fmla="*/ 5868531 h 5868531"/>
              <a:gd name="connsiteX5" fmla="*/ 0 w 5117043"/>
              <a:gd name="connsiteY5" fmla="*/ 5868531 h 5868531"/>
              <a:gd name="connsiteX6" fmla="*/ 0 w 5117043"/>
              <a:gd name="connsiteY6" fmla="*/ 5868531 h 5868531"/>
              <a:gd name="connsiteX7" fmla="*/ 0 w 5117043"/>
              <a:gd name="connsiteY7" fmla="*/ 858679 h 5868531"/>
              <a:gd name="connsiteX8" fmla="*/ 852329 w 5117043"/>
              <a:gd name="connsiteY8" fmla="*/ 6350 h 5868531"/>
              <a:gd name="connsiteX0" fmla="*/ 852329 w 5118831"/>
              <a:gd name="connsiteY0" fmla="*/ 0 h 5862181"/>
              <a:gd name="connsiteX1" fmla="*/ 5106091 w 5118831"/>
              <a:gd name="connsiteY1" fmla="*/ 3175 h 5862181"/>
              <a:gd name="connsiteX2" fmla="*/ 5113870 w 5118831"/>
              <a:gd name="connsiteY2" fmla="*/ 852329 h 5862181"/>
              <a:gd name="connsiteX3" fmla="*/ 5113870 w 5118831"/>
              <a:gd name="connsiteY3" fmla="*/ 5862181 h 5862181"/>
              <a:gd name="connsiteX4" fmla="*/ 5113870 w 5118831"/>
              <a:gd name="connsiteY4" fmla="*/ 5862181 h 5862181"/>
              <a:gd name="connsiteX5" fmla="*/ 0 w 5118831"/>
              <a:gd name="connsiteY5" fmla="*/ 5862181 h 5862181"/>
              <a:gd name="connsiteX6" fmla="*/ 0 w 5118831"/>
              <a:gd name="connsiteY6" fmla="*/ 5862181 h 5862181"/>
              <a:gd name="connsiteX7" fmla="*/ 0 w 5118831"/>
              <a:gd name="connsiteY7" fmla="*/ 852329 h 5862181"/>
              <a:gd name="connsiteX8" fmla="*/ 852329 w 5118831"/>
              <a:gd name="connsiteY8" fmla="*/ 0 h 5862181"/>
              <a:gd name="connsiteX0" fmla="*/ 852329 w 5113955"/>
              <a:gd name="connsiteY0" fmla="*/ 6350 h 5868531"/>
              <a:gd name="connsiteX1" fmla="*/ 5093391 w 5113955"/>
              <a:gd name="connsiteY1" fmla="*/ 0 h 5868531"/>
              <a:gd name="connsiteX2" fmla="*/ 5113870 w 5113955"/>
              <a:gd name="connsiteY2" fmla="*/ 858679 h 5868531"/>
              <a:gd name="connsiteX3" fmla="*/ 5113870 w 5113955"/>
              <a:gd name="connsiteY3" fmla="*/ 5868531 h 5868531"/>
              <a:gd name="connsiteX4" fmla="*/ 5113870 w 5113955"/>
              <a:gd name="connsiteY4" fmla="*/ 5868531 h 5868531"/>
              <a:gd name="connsiteX5" fmla="*/ 0 w 5113955"/>
              <a:gd name="connsiteY5" fmla="*/ 5868531 h 5868531"/>
              <a:gd name="connsiteX6" fmla="*/ 0 w 5113955"/>
              <a:gd name="connsiteY6" fmla="*/ 5868531 h 5868531"/>
              <a:gd name="connsiteX7" fmla="*/ 0 w 5113955"/>
              <a:gd name="connsiteY7" fmla="*/ 858679 h 5868531"/>
              <a:gd name="connsiteX8" fmla="*/ 852329 w 5113955"/>
              <a:gd name="connsiteY8" fmla="*/ 6350 h 5868531"/>
              <a:gd name="connsiteX0" fmla="*/ 852329 w 5117043"/>
              <a:gd name="connsiteY0" fmla="*/ 3175 h 5865356"/>
              <a:gd name="connsiteX1" fmla="*/ 5102916 w 5117043"/>
              <a:gd name="connsiteY1" fmla="*/ 0 h 5865356"/>
              <a:gd name="connsiteX2" fmla="*/ 5113870 w 5117043"/>
              <a:gd name="connsiteY2" fmla="*/ 855504 h 5865356"/>
              <a:gd name="connsiteX3" fmla="*/ 5113870 w 5117043"/>
              <a:gd name="connsiteY3" fmla="*/ 5865356 h 5865356"/>
              <a:gd name="connsiteX4" fmla="*/ 5113870 w 5117043"/>
              <a:gd name="connsiteY4" fmla="*/ 5865356 h 5865356"/>
              <a:gd name="connsiteX5" fmla="*/ 0 w 5117043"/>
              <a:gd name="connsiteY5" fmla="*/ 5865356 h 5865356"/>
              <a:gd name="connsiteX6" fmla="*/ 0 w 5117043"/>
              <a:gd name="connsiteY6" fmla="*/ 5865356 h 5865356"/>
              <a:gd name="connsiteX7" fmla="*/ 0 w 5117043"/>
              <a:gd name="connsiteY7" fmla="*/ 855504 h 5865356"/>
              <a:gd name="connsiteX8" fmla="*/ 852329 w 5117043"/>
              <a:gd name="connsiteY8" fmla="*/ 3175 h 5865356"/>
              <a:gd name="connsiteX0" fmla="*/ 852329 w 5421039"/>
              <a:gd name="connsiteY0" fmla="*/ 3175 h 5865356"/>
              <a:gd name="connsiteX1" fmla="*/ 5102916 w 5421039"/>
              <a:gd name="connsiteY1" fmla="*/ 0 h 5865356"/>
              <a:gd name="connsiteX2" fmla="*/ 5113870 w 5421039"/>
              <a:gd name="connsiteY2" fmla="*/ 5865356 h 5865356"/>
              <a:gd name="connsiteX3" fmla="*/ 5113870 w 5421039"/>
              <a:gd name="connsiteY3" fmla="*/ 5865356 h 5865356"/>
              <a:gd name="connsiteX4" fmla="*/ 0 w 5421039"/>
              <a:gd name="connsiteY4" fmla="*/ 5865356 h 5865356"/>
              <a:gd name="connsiteX5" fmla="*/ 0 w 5421039"/>
              <a:gd name="connsiteY5" fmla="*/ 5865356 h 5865356"/>
              <a:gd name="connsiteX6" fmla="*/ 0 w 5421039"/>
              <a:gd name="connsiteY6" fmla="*/ 855504 h 5865356"/>
              <a:gd name="connsiteX7" fmla="*/ 852329 w 5421039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642211"/>
              <a:gd name="connsiteY0" fmla="*/ 3175 h 5865356"/>
              <a:gd name="connsiteX1" fmla="*/ 5102916 w 5642211"/>
              <a:gd name="connsiteY1" fmla="*/ 0 h 5865356"/>
              <a:gd name="connsiteX2" fmla="*/ 5113870 w 5642211"/>
              <a:gd name="connsiteY2" fmla="*/ 5865356 h 5865356"/>
              <a:gd name="connsiteX3" fmla="*/ 5113870 w 5642211"/>
              <a:gd name="connsiteY3" fmla="*/ 5865356 h 5865356"/>
              <a:gd name="connsiteX4" fmla="*/ 0 w 5642211"/>
              <a:gd name="connsiteY4" fmla="*/ 5865356 h 5865356"/>
              <a:gd name="connsiteX5" fmla="*/ 0 w 5642211"/>
              <a:gd name="connsiteY5" fmla="*/ 5865356 h 5865356"/>
              <a:gd name="connsiteX6" fmla="*/ 0 w 5642211"/>
              <a:gd name="connsiteY6" fmla="*/ 855504 h 5865356"/>
              <a:gd name="connsiteX7" fmla="*/ 852329 w 5642211"/>
              <a:gd name="connsiteY7" fmla="*/ 3175 h 5865356"/>
              <a:gd name="connsiteX0" fmla="*/ 852329 w 5113870"/>
              <a:gd name="connsiteY0" fmla="*/ 3175 h 5865356"/>
              <a:gd name="connsiteX1" fmla="*/ 5102916 w 5113870"/>
              <a:gd name="connsiteY1" fmla="*/ 0 h 5865356"/>
              <a:gd name="connsiteX2" fmla="*/ 5113870 w 5113870"/>
              <a:gd name="connsiteY2" fmla="*/ 5865356 h 5865356"/>
              <a:gd name="connsiteX3" fmla="*/ 5113870 w 5113870"/>
              <a:gd name="connsiteY3" fmla="*/ 5865356 h 5865356"/>
              <a:gd name="connsiteX4" fmla="*/ 0 w 5113870"/>
              <a:gd name="connsiteY4" fmla="*/ 5865356 h 5865356"/>
              <a:gd name="connsiteX5" fmla="*/ 0 w 5113870"/>
              <a:gd name="connsiteY5" fmla="*/ 5865356 h 5865356"/>
              <a:gd name="connsiteX6" fmla="*/ 0 w 5113870"/>
              <a:gd name="connsiteY6" fmla="*/ 855504 h 5865356"/>
              <a:gd name="connsiteX7" fmla="*/ 852329 w 5113870"/>
              <a:gd name="connsiteY7" fmla="*/ 3175 h 586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3870" h="5865356">
                <a:moveTo>
                  <a:pt x="852329" y="3175"/>
                </a:moveTo>
                <a:lnTo>
                  <a:pt x="5102916" y="0"/>
                </a:lnTo>
                <a:cubicBezTo>
                  <a:pt x="5108393" y="2932678"/>
                  <a:pt x="5112044" y="4887797"/>
                  <a:pt x="5113870" y="5865356"/>
                </a:cubicBezTo>
                <a:lnTo>
                  <a:pt x="5113870" y="5865356"/>
                </a:lnTo>
                <a:lnTo>
                  <a:pt x="0" y="5865356"/>
                </a:lnTo>
                <a:lnTo>
                  <a:pt x="0" y="5865356"/>
                </a:lnTo>
                <a:lnTo>
                  <a:pt x="0" y="855504"/>
                </a:lnTo>
                <a:cubicBezTo>
                  <a:pt x="0" y="384776"/>
                  <a:pt x="381601" y="3175"/>
                  <a:pt x="852329" y="3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97309F3-74AF-252A-0DD6-7FCCFD8EAFD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5C5C905-1363-CB7F-9ECC-3A39DC2A853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CE13C-B3D1-086C-3B6D-CC6B617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BFB49E-882A-DF1B-4CC1-3BDB0247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5BC726-D954-1A4D-4DD8-C9EB6BFB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E4B83-6B1C-6E0A-B59D-252F62E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791677-43D5-1588-B5B5-A44DA22B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9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5002598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7" y="2185416"/>
            <a:ext cx="5002599" cy="3597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97309F3-74AF-252A-0DD6-7FCCFD8EAFD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5C5C905-1363-CB7F-9ECC-3A39DC2A853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1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5002598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7" y="2185416"/>
            <a:ext cx="5002599" cy="35028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8327CCF-CC89-7D38-F98E-C5D8A88A080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flipH="1">
            <a:off x="6096000" y="1"/>
            <a:ext cx="6096000" cy="6858000"/>
          </a:xfrm>
          <a:prstGeom prst="round1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525A3-5FE7-A463-5E55-73A56B71964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A7223-1327-D9D0-49C7-C84344680B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08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5114631" y="0"/>
            <a:ext cx="7077369" cy="3426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5114631" y="3429000"/>
            <a:ext cx="3602522" cy="3426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8701089" y="3429000"/>
            <a:ext cx="3490912" cy="34267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5F738EF-BE2D-EBBE-5EFC-9D962D19C3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D82571D-624C-0CD3-7EA6-4B172E81E9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CF08B-6B2E-BD2E-C155-A10108B2C4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Office or unit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8354-9A54-F5BC-FBE0-56151889C9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947F2-B572-1341-97A2-03F799F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 i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02434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3294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968C925-1F4D-59FC-C656-61F3120B42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044782-6AB9-7686-BADD-5BCA3E9E3B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1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4863D-CF8F-47C9-C0CB-A9D86CA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67B5EC-47C3-21F6-3A98-BE6EC0140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47A826-EFF2-4DEF-233D-56B81239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1E5A2D-C904-884E-1A55-9B2F65A9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0165A2-5C24-3444-F4A5-64B4F34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12654E-7736-E189-7B51-CE68334D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3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8F84D-D52A-0AB2-C790-D9715EC8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B3E66A-9A1A-293B-50EE-03DD27FA8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D6A0F5E-7F22-F629-BDEC-B609F0D8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F2D16E-3C53-8C71-DFBC-F2736F5A1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D215BD-59EF-08E4-6D03-0CD8EE3C6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E8D746-5B88-0E29-E8EB-DF80A6FB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CA7023-7698-D335-1DA5-145DAEF9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4FF55D-2BCF-B799-35E2-7330DFDF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18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A1246-0AC7-B671-F7AE-0F1DD19C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D92C95-A971-9DB9-200D-C8906E59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48CDFF-7B65-DD3A-35EE-D719444A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9BB350-514F-CFBB-D2A4-211A5E73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0C4488F-EF94-56B1-2CFE-8FF96736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84B4E-FB26-D833-36AA-FE5087EC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9AE0B0-7352-EE28-CBFA-B3E660A6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55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F51DF-EA17-0022-F124-1DC9E52B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13109-9F51-27A8-0621-B77C706E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C5259E-6A22-9312-7AA4-07589DD02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E16186-37B5-CE44-5629-79ACD1EA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23614B-4107-B6DF-5A9B-37C132F4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87CC51-B848-6E23-0DE6-C4E5AA78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76C4B-20F3-5388-7173-A9FA8E92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ECE898-BC5C-F0FC-C2A3-AFAE7D537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8F648C-B231-3CC9-67B7-7CF82C7A8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BE7901-F46D-92EE-52DF-03ECC101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55D84D-41DE-4AF5-7C27-80BD4CDB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1274B4-7871-6F6B-BA67-A2D56C86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48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757773-34B4-94B3-6ADC-11D0F743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59E423-BE4D-EF89-D90E-CF0783D1A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2646F3-6508-FC1D-E5C8-C864BCE40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3D2F6D-E1AC-4DD6-AE83-642D715310CB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93C387-C650-18B9-6406-BB3C84FE7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9E1743-3374-2F5A-D154-88BD3D48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85EEC9-29EE-4B96-A0EF-C308AA453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97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1037884" cy="5909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1037884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F5F05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Single Corner Rounded 3">
            <a:extLst>
              <a:ext uri="{FF2B5EF4-FFF2-40B4-BE49-F238E27FC236}">
                <a16:creationId xmlns:a16="http://schemas.microsoft.com/office/drawing/2014/main" id="{82EEAE8F-7519-29C8-F957-A5DF1A345AFD}"/>
              </a:ext>
            </a:extLst>
          </p:cNvPr>
          <p:cNvSpPr/>
          <p:nvPr userDrawn="1"/>
        </p:nvSpPr>
        <p:spPr>
          <a:xfrm>
            <a:off x="549831" y="6174376"/>
            <a:ext cx="3446775" cy="683623"/>
          </a:xfrm>
          <a:prstGeom prst="round1Rect">
            <a:avLst>
              <a:gd name="adj" fmla="val 33439"/>
            </a:avLst>
          </a:prstGeom>
          <a:solidFill>
            <a:srgbClr val="FF5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orange letter on a blue background&#10;&#10;Description automatically generated">
            <a:extLst>
              <a:ext uri="{FF2B5EF4-FFF2-40B4-BE49-F238E27FC236}">
                <a16:creationId xmlns:a16="http://schemas.microsoft.com/office/drawing/2014/main" id="{AEC98D1C-C106-80CF-E3E0-21B4E70BF5F4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4377"/>
            <a:ext cx="549831" cy="683623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058491-9C5F-2CBA-8A79-649BC9C3D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5391" y="6356350"/>
            <a:ext cx="309357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Office or unit name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99DD88-293F-B174-9B69-932022C7B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478" y="6354827"/>
            <a:ext cx="372217" cy="2769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200">
                <a:solidFill>
                  <a:srgbClr val="13294B"/>
                </a:solidFill>
              </a:defRPr>
            </a:lvl1pPr>
          </a:lstStyle>
          <a:p>
            <a:fld id="{BAF65E9F-5E40-4D44-8234-C4D848A187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FF5F0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600"/>
        </a:spcBef>
        <a:buClr>
          <a:srgbClr val="FF5F05"/>
        </a:buClr>
        <a:buSzPct val="120000"/>
        <a:buFont typeface="Arial" panose="020B0604020202020204" pitchFamily="34" charset="0"/>
        <a:buNone/>
        <a:defRPr sz="1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rgbClr val="FF5F05"/>
        </a:buClr>
        <a:buSzPct val="120000"/>
        <a:buFont typeface="System Font Regular"/>
        <a:buChar char="-"/>
        <a:defRPr sz="18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rgbClr val="FF5F05"/>
        </a:buClr>
        <a:buSzPct val="120000"/>
        <a:buFont typeface="System Font Regular"/>
        <a:buChar char="-"/>
        <a:defRPr sz="18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rgbClr val="FF5F05"/>
        </a:buClr>
        <a:buSzPct val="120000"/>
        <a:buFont typeface="System Font Regular"/>
        <a:buChar char="-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rgbClr val="FF5F05"/>
        </a:buClr>
        <a:buSzPct val="120000"/>
        <a:buFont typeface="System Font Regular"/>
        <a:buChar char="-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F373-EA66-9750-6DD3-F175854C7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76B638BD-A0C3-151D-88A3-D399069CE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2" y="161206"/>
            <a:ext cx="11533633" cy="2386584"/>
          </a:xfrm>
        </p:spPr>
        <p:txBody>
          <a:bodyPr/>
          <a:lstStyle/>
          <a:p>
            <a:r>
              <a:rPr lang="en-US" altLang="zh-CN" sz="4000" dirty="0"/>
              <a:t>Scalable Diffusion Models with Transformers</a:t>
            </a:r>
            <a:endParaRPr lang="en-US" sz="4000" dirty="0"/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6C93A7BD-DD1A-9083-D72A-C8B7BA6C80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82" y="3047323"/>
            <a:ext cx="10846817" cy="1650381"/>
          </a:xfrm>
        </p:spPr>
        <p:txBody>
          <a:bodyPr/>
          <a:lstStyle/>
          <a:p>
            <a:r>
              <a:rPr lang="en-US" altLang="zh-CN" dirty="0"/>
              <a:t>William Peebles* UC Berkeley         Saining Xie New York University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Presentor</a:t>
            </a:r>
            <a:r>
              <a:rPr lang="en-US" altLang="zh-CN" dirty="0"/>
              <a:t>: Haoran Yuan 11/22/2024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5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0AF32-89B7-4268-5877-574189C8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DDPM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2E05B-D900-0A7D-3E9A-DDE8AA395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0667550" cy="387617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DDPMs' Success in Image Generation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DDPMs have outperformed GANs in many image generation tasks, achieving state-of-the-art results.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Advancements in DDPMs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Innovations include non-noisy data prediction, hierarchical pipelines, and improved sampling techniques.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U-Net as Backbone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U-Net is the default backbone for DDPMs due to its efficiency and universality.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AFAFD0-3389-2417-876D-261D38D2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9CC496-F6E7-1506-B090-799F4640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7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E6DB4-D594-0898-95C2-7F5EC2C1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898A53-F9E4-16D1-B8D5-09628EB1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E39DA3-83BA-CF47-87E2-909BD722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11</a:t>
            </a:fld>
            <a:endParaRPr 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8CC895D6-D310-325D-292E-46C7DD24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DDPM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Latent Diffusion Transformer</a:t>
            </a:r>
          </a:p>
        </p:txBody>
      </p:sp>
    </p:spTree>
    <p:extLst>
      <p:ext uri="{BB962C8B-B14F-4D97-AF65-F5344CB8AC3E}">
        <p14:creationId xmlns:p14="http://schemas.microsoft.com/office/powerpoint/2010/main" val="246092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03557-C266-966C-D063-EEA13AC2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28" y="293116"/>
            <a:ext cx="6951472" cy="590931"/>
          </a:xfrm>
        </p:spPr>
        <p:txBody>
          <a:bodyPr/>
          <a:lstStyle/>
          <a:p>
            <a:r>
              <a:rPr lang="en-US" altLang="zh-CN" dirty="0"/>
              <a:t>DDPM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D8A1EE-6A2B-A52C-2CE0-067DE3C9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D25052-B792-8FDE-B4B0-5958A28D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AA682C-7B85-0AB4-13BB-2E786768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12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4F7F965-1CB1-DA4C-2071-27A5B010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9" y="884047"/>
            <a:ext cx="5878329" cy="41087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88C5AC-4854-8515-C2D3-ACC44D78C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7" y="1744462"/>
            <a:ext cx="5882947" cy="11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3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FB400-CE39-0F32-A865-29A6DE15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Latent Diffusion Transformer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B3C53B1-EFFA-E661-3FF4-76F800EB8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538" y="2090547"/>
            <a:ext cx="6278562" cy="3339160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9F5FA2-3BD8-72DF-4BDC-6924AFD3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AB1707-4D4B-B234-900E-A383D0D7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C2C12A5-D6A6-78BC-910C-C115E196E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/>
          <a:stretch/>
        </p:blipFill>
        <p:spPr bwMode="auto">
          <a:xfrm>
            <a:off x="6375400" y="2291970"/>
            <a:ext cx="5682018" cy="27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8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D80AC-38FF-BC94-419A-E62D2AC2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altLang="zh-CN" b="1" i="0" dirty="0">
                <a:solidFill>
                  <a:srgbClr val="191B1F"/>
                </a:solidFill>
                <a:effectLst/>
                <a:latin typeface="-apple-system"/>
              </a:rPr>
              <a:t>Diffusion Transformer Design Space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E7FB983-142F-4575-326E-4F004BDCA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738" y="2328304"/>
            <a:ext cx="6951662" cy="3590455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43AF7E-B6E4-AF0A-1F9C-331A77D8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Algorithum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980460-E08E-C5E5-A354-76FD07D08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A69D92-DD99-7261-A9B7-E41F2F3CC1B6}"/>
              </a:ext>
            </a:extLst>
          </p:cNvPr>
          <p:cNvSpPr txBox="1"/>
          <p:nvPr/>
        </p:nvSpPr>
        <p:spPr>
          <a:xfrm>
            <a:off x="3048000" y="34814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Algorithum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82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59450-DF4A-570B-0D2C-8A1F0365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21" y="629666"/>
            <a:ext cx="6951472" cy="590931"/>
          </a:xfrm>
        </p:spPr>
        <p:txBody>
          <a:bodyPr/>
          <a:lstStyle/>
          <a:p>
            <a:r>
              <a:rPr lang="en-US" altLang="zh-CN" dirty="0" err="1"/>
              <a:t>Patchify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7A356EB-67A2-912C-DA5C-BE194000D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1842"/>
          <a:stretch/>
        </p:blipFill>
        <p:spPr>
          <a:xfrm>
            <a:off x="446121" y="1491456"/>
            <a:ext cx="2209767" cy="3875087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EDEDE4-FFF8-07D5-9D56-F65F2CE81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Algorithum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10DCF6-6185-6934-7BF2-7C23CC6B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15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6B87FBE-0115-14B2-6C98-8735AB382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61" y="1006302"/>
            <a:ext cx="2969471" cy="29273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D630428-5EBB-4121-2E61-46E8B2AFF7D3}"/>
              </a:ext>
            </a:extLst>
          </p:cNvPr>
          <p:cNvSpPr txBox="1"/>
          <p:nvPr/>
        </p:nvSpPr>
        <p:spPr>
          <a:xfrm>
            <a:off x="7531100" y="3116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FAB1C07-8FF7-E5AB-EAB6-75ADD63F4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456" y="4125401"/>
            <a:ext cx="7354704" cy="18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2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0AEB0-9000-F891-7862-4D777E94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28" y="556340"/>
            <a:ext cx="6951472" cy="590931"/>
          </a:xfrm>
        </p:spPr>
        <p:txBody>
          <a:bodyPr/>
          <a:lstStyle/>
          <a:p>
            <a:r>
              <a:rPr lang="en-US" altLang="zh-CN" dirty="0" err="1"/>
              <a:t>DiT</a:t>
            </a:r>
            <a:r>
              <a:rPr lang="en-US" altLang="zh-CN" dirty="0"/>
              <a:t> Block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ED5A3CB-F2E0-9E81-0961-9D63E88F4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9603" y="104836"/>
            <a:ext cx="2309395" cy="3875087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B90EAB-36C3-FB12-235C-9FF55996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E3D15E-CF57-AE54-CCE0-7F51445A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16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87637E-BC37-8E64-3FAB-A17F275A5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897" y="141916"/>
            <a:ext cx="4379724" cy="3800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5EABF80-C7CD-DCEB-C097-1B3B77B02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542" y="3979923"/>
            <a:ext cx="5847097" cy="28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A0E82-7496-D561-3445-BFB80972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DiT</a:t>
            </a:r>
            <a:r>
              <a:rPr lang="en-US" altLang="zh-CN" dirty="0"/>
              <a:t> with </a:t>
            </a:r>
            <a:r>
              <a:rPr lang="en-US" altLang="zh-CN" dirty="0" err="1"/>
              <a:t>adaLN</a:t>
            </a:r>
            <a:r>
              <a:rPr lang="en-US" altLang="zh-CN" dirty="0"/>
              <a:t>-Zero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E4514C-70D3-80D0-AFA8-9E90A0CA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B935FA-4B65-1609-4B8A-C2BDA3CC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17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317AF6-8FAD-945B-FA71-2607E84C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189" y="93924"/>
            <a:ext cx="6649681" cy="596766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623455D-189C-5F78-DAD2-C5C40AF16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501" y="2091269"/>
            <a:ext cx="496993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adaLN block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replaces the original Layer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adaLN-Zero Block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Initializes the batch normalization parameters of adaLN to zero.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Layer Norm, a scale adjustment is reintroduced at the end of each residual block.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adaLN-Zero is lightweight, adding a negligible amount to the model's GFLOPs.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the final DiT block, the token sequence is decoded to output noise predictions and coordinate predictions.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6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BF5F5C-BB87-A6F8-5423-3D3C761B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2" y="347374"/>
            <a:ext cx="6951472" cy="590931"/>
          </a:xfrm>
        </p:spPr>
        <p:txBody>
          <a:bodyPr/>
          <a:lstStyle/>
          <a:p>
            <a:r>
              <a:rPr lang="en-US" altLang="zh-CN" dirty="0"/>
              <a:t>Experiment Configuration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4BD14E-9A42-084A-F457-30553DE6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DB6B500-69E7-3DDC-FCA1-5089D653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5B6C65A-655F-DEEE-B16F-180E55342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2666" y="1058723"/>
            <a:ext cx="1130696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DiT-S, DiT-B, DiT-L, and DiT-XL.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 Structure / Patch Number Representation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example, DiT-XL/2 indicates the model uses DiT-XL with a patch size of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Trained on datasets with resolutions of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256×256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512×512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ImageNet.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final LayerNorm layer is initialized to 0, while other initialization follows the ViT (Vision Transformer) settings.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uses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AdamW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optimizer, with a learning rate of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1e-4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a batch size of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256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augmentation includes only horizontal flipping. No learning rate warm-up or regularization is applied.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Diffusion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a VAE to encode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256×256×3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images into a latent space of size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32×32×4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 applying the reverse diffusion process of the diffusion model, the latent space is decoded back into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256×256×3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Evaluation Metric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FID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(Fréchet Inception Distance) to measure image fidelity.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 are calculated based on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FID-50K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250-step DDPM sampling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B975626-AEF4-09B7-0CF0-3A53C6CF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892" y="245882"/>
            <a:ext cx="4236508" cy="13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5E366-A941-FE95-38D1-BA2E2792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DiT</a:t>
            </a:r>
            <a:r>
              <a:rPr lang="en-US" altLang="zh-CN" dirty="0"/>
              <a:t> Block result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C0AB8B-2782-3743-8120-0EBD640A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3B953E-99AC-106F-9267-3CB4B34F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19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005DF5-BA40-47D0-2BBE-B0037478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030301"/>
            <a:ext cx="5623905" cy="4056686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A0996F7E-6173-992F-335D-A48905E60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76181" y="2884344"/>
            <a:ext cx="544440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adaLN-Zero method performs significantly better than cross-attention and in-context conditioning. Therefore, the experiments uniformly use the adaLN-Zero method for context interaction.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Text">
            <a:extLst>
              <a:ext uri="{FF2B5EF4-FFF2-40B4-BE49-F238E27FC236}">
                <a16:creationId xmlns:a16="http://schemas.microsoft.com/office/drawing/2014/main" id="{C69252C7-A6C4-2849-AD0F-63A6BD9A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430" y="1166938"/>
            <a:ext cx="6951472" cy="38761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b="1" i="0" dirty="0">
                <a:effectLst/>
                <a:latin typeface="Arial" panose="020B0604020202020204" pitchFamily="34" charset="0"/>
              </a:rPr>
              <a:t>Outline</a:t>
            </a:r>
            <a:br>
              <a:rPr lang="en-US" altLang="zh-CN" dirty="0"/>
            </a:b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 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Background</a:t>
            </a:r>
            <a:br>
              <a:rPr lang="en-US" altLang="zh-CN" sz="2400" dirty="0"/>
            </a:b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 Motivation</a:t>
            </a:r>
            <a:br>
              <a:rPr lang="en-US" altLang="zh-CN" sz="2400" dirty="0"/>
            </a:b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 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Related Work</a:t>
            </a:r>
            <a:br>
              <a:rPr lang="en-US" altLang="zh-CN" sz="2400" dirty="0"/>
            </a:br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 </a:t>
            </a:r>
            <a:r>
              <a:rPr lang="en-US" altLang="zh-CN" sz="2400" b="0" i="0" dirty="0" err="1">
                <a:effectLst/>
                <a:latin typeface="Arial" panose="020B0604020202020204" pitchFamily="34" charset="0"/>
              </a:rPr>
              <a:t>DiT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: Diffusion Transformers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rgbClr val="191B1F"/>
                </a:solidFill>
                <a:effectLst/>
                <a:latin typeface="-apple-system"/>
              </a:rPr>
              <a:t>Preliminaries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altLang="zh-CN" sz="2400" i="0" dirty="0">
                <a:solidFill>
                  <a:srgbClr val="191B1F"/>
                </a:solidFill>
                <a:effectLst/>
                <a:latin typeface="-apple-system"/>
              </a:rPr>
              <a:t>Diffusion Transformer Design Space</a:t>
            </a:r>
            <a:r>
              <a:rPr lang="en-US" altLang="zh-CN" sz="2400" dirty="0">
                <a:latin typeface="Arial" panose="020B0604020202020204" pitchFamily="34" charset="0"/>
              </a:rPr>
              <a:t>	</a:t>
            </a:r>
          </a:p>
          <a:p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 Experiment Results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1400" b="0" i="0" dirty="0">
                <a:effectLst/>
                <a:latin typeface="Arial" panose="020B0604020202020204" pitchFamily="34" charset="0"/>
              </a:rPr>
              <a:t>● </a:t>
            </a:r>
            <a:r>
              <a:rPr lang="en-US" altLang="zh-CN" sz="2400" b="0" i="0" dirty="0">
                <a:effectLst/>
                <a:latin typeface="Arial" panose="020B0604020202020204" pitchFamily="34" charset="0"/>
              </a:rPr>
              <a:t>Future Work</a:t>
            </a:r>
            <a:endParaRPr lang="en-US" altLang="zh-CN" sz="240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33E1E38-6C4D-7CA6-174C-E86BC917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63C53-767F-736A-4B57-B27806E9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65E9F-5E40-4D44-8234-C4D848A187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0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FF9CB-C20D-7E94-7D45-AB411367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28" y="441283"/>
            <a:ext cx="6951472" cy="590931"/>
          </a:xfrm>
        </p:spPr>
        <p:txBody>
          <a:bodyPr/>
          <a:lstStyle/>
          <a:p>
            <a:r>
              <a:rPr lang="en-US" altLang="zh-CN"/>
              <a:t>Model Size and Patch Size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83B624-0B9B-1B93-4A0D-EA6691DCD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14" y="1032214"/>
            <a:ext cx="6951472" cy="3876171"/>
          </a:xfrm>
        </p:spPr>
        <p:txBody>
          <a:bodyPr/>
          <a:lstStyle/>
          <a:p>
            <a:r>
              <a:rPr lang="en-US" altLang="zh-CN"/>
              <a:t>The larger the model, the smaller the patch, the better the performance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7FF83B-B4F7-9C8E-0DD6-DD73FC00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F3AB1B-EEE1-DA96-8996-2A6C95BF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20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538A9B5-D92D-7C95-61B9-3A0030632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981033"/>
            <a:ext cx="8123766" cy="39153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E16319-F2C6-83F9-352B-8E740757F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937" y="586803"/>
            <a:ext cx="3569758" cy="28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2DF0C-3C55-7860-3934-4B2BC452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4" y="585216"/>
            <a:ext cx="6951472" cy="590931"/>
          </a:xfrm>
        </p:spPr>
        <p:txBody>
          <a:bodyPr/>
          <a:lstStyle/>
          <a:p>
            <a:r>
              <a:rPr lang="en-US" altLang="zh-CN" dirty="0"/>
              <a:t>GFLOPs and FIO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E13E3-724F-4D52-6867-018C6A93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6" y="2374018"/>
            <a:ext cx="4800939" cy="16619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GFLOPS quantifies the total number of floating-point operations required to process a single forward or backward 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FID measures the similarity between the distributions of the generated images and the real images in a feature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smaller FID is, the better the image quality is.</a:t>
            </a:r>
          </a:p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E3593D-5EFC-A238-13E6-A303B50B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A46DC4-829B-8774-466B-A8CA7621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21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AA21C1-A0FC-EA44-B0CB-3E72EDD1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20" y="2107143"/>
            <a:ext cx="6544630" cy="461433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A673759-FCBF-F010-7224-B0BAC5AB6816}"/>
              </a:ext>
            </a:extLst>
          </p:cNvPr>
          <p:cNvSpPr txBox="1"/>
          <p:nvPr/>
        </p:nvSpPr>
        <p:spPr>
          <a:xfrm>
            <a:off x="1168400" y="2929467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E4EE83A-F861-84A3-AFF0-D3EF3F139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0" y="1001747"/>
            <a:ext cx="1024466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relationship between model GFLOPS and generation quality (FID) shows a strong negative correlation between GFLOPS and FID-50K. This indicates that the model's GFLOPS is crucial for achieving high-quality generation results.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7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52A19-A7E1-D3E2-3960-EC7460B0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5" y="426910"/>
            <a:ext cx="10515600" cy="590931"/>
          </a:xfrm>
        </p:spPr>
        <p:txBody>
          <a:bodyPr wrap="square" anchor="b">
            <a:normAutofit/>
          </a:bodyPr>
          <a:lstStyle/>
          <a:p>
            <a:r>
              <a:rPr lang="en-US" altLang="zh-CN" dirty="0"/>
              <a:t>SOTA Diffusion Models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5DB7580-6FE4-0D87-90A3-E1D634F8ED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" b="11"/>
          <a:stretch/>
        </p:blipFill>
        <p:spPr>
          <a:xfrm>
            <a:off x="566928" y="2185416"/>
            <a:ext cx="4500372" cy="3948684"/>
          </a:xfr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AE126A-75C9-1A5F-3C66-E891302A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59" r="15575" b="2"/>
          <a:stretch/>
        </p:blipFill>
        <p:spPr>
          <a:xfrm>
            <a:off x="5410200" y="2185416"/>
            <a:ext cx="4498848" cy="3950208"/>
          </a:xfrm>
          <a:prstGeom prst="rect">
            <a:avLst/>
          </a:prstGeom>
          <a:noFill/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92E574-A4AF-11EC-7767-55432702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5391" y="6356350"/>
            <a:ext cx="3093573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E887E6-DE32-6655-AFE8-66C404D07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4478" y="6354827"/>
            <a:ext cx="372217" cy="276999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AF65E9F-5E40-4D44-8234-C4D848A18724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1EE88A-A053-3861-90C7-B4263795ACE7}"/>
              </a:ext>
            </a:extLst>
          </p:cNvPr>
          <p:cNvSpPr txBox="1"/>
          <p:nvPr/>
        </p:nvSpPr>
        <p:spPr>
          <a:xfrm>
            <a:off x="725391" y="873962"/>
            <a:ext cx="1066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largest model, </a:t>
            </a:r>
            <a:r>
              <a:rPr lang="en-US" altLang="zh-CN" dirty="0" err="1"/>
              <a:t>DiT</a:t>
            </a:r>
            <a:r>
              <a:rPr lang="en-US" altLang="zh-CN" dirty="0"/>
              <a:t>-XL/2, achieves current state-of-the-art (SOTA) performance on ImageNet tasks with resolutions of 256×256 and 512×512.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18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69C5F-4D4B-D86C-317B-47EB6AD4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73123"/>
            <a:ext cx="11039767" cy="590931"/>
          </a:xfrm>
        </p:spPr>
        <p:txBody>
          <a:bodyPr wrap="square" anchor="b">
            <a:normAutofit fontScale="90000"/>
          </a:bodyPr>
          <a:lstStyle/>
          <a:p>
            <a:r>
              <a:rPr lang="en-US" altLang="zh-CN" dirty="0"/>
              <a:t>Scaling Model Size vs Scaling Sampling compute Steps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D4E99A7-5505-BD47-85B0-2E0F81834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36" r="4" b="4"/>
          <a:stretch/>
        </p:blipFill>
        <p:spPr>
          <a:xfrm>
            <a:off x="566928" y="1982406"/>
            <a:ext cx="4500372" cy="3948684"/>
          </a:xfrm>
          <a:prstGeom prst="rect">
            <a:avLst/>
          </a:prstGeom>
          <a:noFill/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A931CF35-B7F3-28CF-A355-50A07E45D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910" r="-2" b="-2"/>
          <a:stretch/>
        </p:blipFill>
        <p:spPr>
          <a:xfrm>
            <a:off x="5325534" y="1872149"/>
            <a:ext cx="4498848" cy="3950208"/>
          </a:xfrm>
          <a:noFill/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1C1570-221B-6F95-3FCB-BE8839692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5391" y="6356350"/>
            <a:ext cx="3093573" cy="365125"/>
          </a:xfrm>
        </p:spPr>
        <p:txBody>
          <a:bodyPr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FF6010-C145-08BC-7E7F-10E24CB9B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34478" y="6354827"/>
            <a:ext cx="372217" cy="276999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AF65E9F-5E40-4D44-8234-C4D848A18724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61E017-1A9D-EC11-AC80-36997C7D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D1764-56D3-AEB6-3692-01B94D1D1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7" y="2090547"/>
            <a:ext cx="5410539" cy="3948684"/>
          </a:xfrm>
        </p:spPr>
        <p:txBody>
          <a:bodyPr/>
          <a:lstStyle/>
          <a:p>
            <a:r>
              <a:rPr lang="en-US" altLang="zh-CN" b="1" dirty="0"/>
              <a:t>Multi-Modality</a:t>
            </a:r>
            <a:r>
              <a:rPr lang="en-US" altLang="zh-CN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Extend </a:t>
            </a:r>
            <a:r>
              <a:rPr lang="en-US" altLang="zh-CN" dirty="0" err="1"/>
              <a:t>DiT</a:t>
            </a:r>
            <a:r>
              <a:rPr lang="en-US" altLang="zh-CN" dirty="0"/>
              <a:t> to tasks like text-to-image, audio-visual generation, and 3D data synthesis.</a:t>
            </a:r>
          </a:p>
          <a:p>
            <a:r>
              <a:rPr lang="en-US" altLang="zh-CN" b="1" dirty="0"/>
              <a:t>Advanced Conditioning</a:t>
            </a:r>
            <a:r>
              <a:rPr lang="en-US" altLang="zh-CN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Develop better conditioning mechanisms for spatial, temporal, or semantic constraints.</a:t>
            </a:r>
          </a:p>
          <a:p>
            <a:r>
              <a:rPr lang="en-US" altLang="zh-CN" b="1" dirty="0"/>
              <a:t>Generation Efficiency</a:t>
            </a:r>
          </a:p>
          <a:p>
            <a:r>
              <a:rPr lang="en-US" altLang="zh-CN" dirty="0"/>
              <a:t>Accelerate sampling with fewer steps while maintaining quality.</a:t>
            </a:r>
          </a:p>
          <a:p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69FC6D-67D3-8569-CE16-74BB3D1A1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3EED97-BB2B-8356-E27B-3E06FCABC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CS598 AI Efficiency and Algorithm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B665E-1C39-F325-5713-18387D3D7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20F99-9DCC-1AD0-1E86-536A7A17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728" y="2854269"/>
            <a:ext cx="10515600" cy="701731"/>
          </a:xfrm>
        </p:spPr>
        <p:txBody>
          <a:bodyPr/>
          <a:lstStyle/>
          <a:p>
            <a:r>
              <a:rPr lang="en-US" altLang="zh-CN" sz="4400" dirty="0"/>
              <a:t>Thanks for Listening!</a:t>
            </a:r>
            <a:endParaRPr lang="zh-CN" altLang="en-US" sz="44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CC3AB-EAC2-A35E-556F-7E3C15C1D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CS598 AI Efficiency and Algorithm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A71197-1B0F-3EA6-8E5C-D13676DAA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8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1F129-9803-CAE6-91E4-CF6CBA0C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319701-8857-01C9-ACE4-4361BC19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0220018" cy="416941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Most diffusion models use the U-Net architecture for model building.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This paper proposes using Transformers to replace the U-Net backbone in diffusion models, called Diffusion Transformers (</a:t>
            </a:r>
            <a:r>
              <a:rPr lang="en-US" altLang="zh-CN" dirty="0" err="1"/>
              <a:t>DiTs</a:t>
            </a:r>
            <a:r>
              <a:rPr lang="en-US" altLang="zh-CN" dirty="0"/>
              <a:t>). It also explores the scalability of the Transformer architecture in diffusion models, evaluating the </a:t>
            </a:r>
            <a:r>
              <a:rPr lang="en-US" altLang="zh-CN" dirty="0" err="1"/>
              <a:t>DiTs</a:t>
            </a:r>
            <a:r>
              <a:rPr lang="en-US" altLang="zh-CN" dirty="0"/>
              <a:t> method in terms of network complexity and sampling quality.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Analysis shows that this type of </a:t>
            </a:r>
            <a:r>
              <a:rPr lang="en-US" altLang="zh-CN" dirty="0" err="1"/>
              <a:t>DiT</a:t>
            </a:r>
            <a:r>
              <a:rPr lang="en-US" altLang="zh-CN" dirty="0"/>
              <a:t> not only achieves faster performance (higher </a:t>
            </a:r>
            <a:r>
              <a:rPr lang="en-US" altLang="zh-CN" dirty="0" err="1"/>
              <a:t>Gflops</a:t>
            </a:r>
            <a:r>
              <a:rPr lang="en-US" altLang="zh-CN" dirty="0"/>
              <a:t>, measuring the complexity of model architecture) but also achieves state-of-the-art FID scores for class-conditional image generation tasks on ImageNet 512×512 and 256×256 images, with better results on 256×256 images.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B2DB98-9D75-5B38-7492-932E4151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FF9191-BFD9-1CF6-EFFD-FBFB68D7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B5A3D-08B2-A675-D22B-7A73D33D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F68C15-1E76-D45E-B31C-4832FFDD8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The limitation of U-Net backbone:</a:t>
            </a:r>
          </a:p>
          <a:p>
            <a:pPr marL="9715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Scalability Challenge</a:t>
            </a:r>
          </a:p>
          <a:p>
            <a:pPr marL="9715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Computational and Memory Bottlenecks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The benefit of Diffusion Transformer:</a:t>
            </a:r>
          </a:p>
          <a:p>
            <a:pPr marL="971550" lvl="1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Address these issues by utilizing transformers' ability to capture long-range dependencies, their scalability, and flexibility for handling high-resolution data.</a:t>
            </a:r>
          </a:p>
          <a:p>
            <a:pPr marL="971550" lvl="1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0AF078-5384-B3FB-C245-5D07D3D1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3C3636C-76B6-8ED4-ED4F-B2D4228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E64ED-B91B-9BCC-F9E8-52B84A53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C0D2AF-4F66-4EFD-788C-14B6F047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38E291-F575-B671-7F48-8F3BB0EE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5</a:t>
            </a:fld>
            <a:endParaRPr lang="en-US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82E3F741-7432-C684-4BD4-F8B588E2E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Transformers for Pixels Generation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Denoising diffusion probabilistic models (DDPMs)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71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86BEB-6536-F68C-9811-951342C4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001018"/>
            <a:ext cx="6951472" cy="1089529"/>
          </a:xfrm>
        </p:spPr>
        <p:txBody>
          <a:bodyPr/>
          <a:lstStyle/>
          <a:p>
            <a:r>
              <a:rPr lang="en-US" altLang="zh-CN" dirty="0"/>
              <a:t>Transformers for Pixels Generation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A3301-86BC-D677-2EC7-1E846524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Applications in Image Generation</a:t>
            </a:r>
            <a:r>
              <a:rPr lang="en-US" altLang="zh-CN" dirty="0"/>
              <a:t>: Transformers have been applied to autoregressive pixel prediction and masked generation models, showing strong scalability in large-scale models with billions of parameters.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/>
              <a:t>Integration with Diffusion Models</a:t>
            </a:r>
            <a:r>
              <a:rPr lang="en-US" altLang="zh-CN" dirty="0"/>
              <a:t>: Transformers have been used in combination with diffusion models (e.g., DALL·E 2) to synthesize non-spatial data, such as generating CLIP image embeddings, highlighting their potential in data synthesis and generation.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104323-76D7-1037-45F6-76560235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C563E4-FA93-858C-914E-1D9ABB8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9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C103D-6719-BEDF-B609-0486A8C6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VAE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AEB5D8E-68D7-FA0E-8F40-6F73E0B4A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66251"/>
            <a:ext cx="6230587" cy="2725498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FDA920-D7E4-000C-190D-A668B113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67AC0F-AD66-B6C8-9765-D97DA633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No alt text provided for this image">
            <a:extLst>
              <a:ext uri="{FF2B5EF4-FFF2-40B4-BE49-F238E27FC236}">
                <a16:creationId xmlns:a16="http://schemas.microsoft.com/office/drawing/2014/main" id="{B5427E62-1E96-3FBD-E4AF-0346A85A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07" y="2632886"/>
            <a:ext cx="57626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5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9C67A-D6AC-889F-9E90-AAF4E98D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 Encoder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5DD6E-452F-FBB6-3B3B-FAA8060E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EA2FAA-FD85-4AC0-0FA4-9D75A347B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8</a:t>
            </a:fld>
            <a:endParaRPr lang="en-US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65AAE259-C624-58D4-6D21-049DA735C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9600" y="2702986"/>
            <a:ext cx="6951662" cy="3040924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0B53201-C7FB-91E6-6344-3A5CBA2ACFC5}"/>
              </a:ext>
            </a:extLst>
          </p:cNvPr>
          <p:cNvSpPr txBox="1"/>
          <p:nvPr/>
        </p:nvSpPr>
        <p:spPr>
          <a:xfrm>
            <a:off x="4944446" y="1351883"/>
            <a:ext cx="6290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Clustering model rather than a generative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Unsupervised learning, with the core goal of obtaining high-dimensional representations of low-dimensional data.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Difficult to generate models (no sampling steps).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1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C7954-969E-7B0B-72DE-1303617D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94" y="706833"/>
            <a:ext cx="6951472" cy="590931"/>
          </a:xfrm>
        </p:spPr>
        <p:txBody>
          <a:bodyPr/>
          <a:lstStyle/>
          <a:p>
            <a:r>
              <a:rPr lang="en-US" altLang="zh-CN" dirty="0"/>
              <a:t>VAE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8B7CFA-CE96-39CF-93BC-60A1C25A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CS598 AI Efficiency and Algorithm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CB1EF-8738-0248-BB96-F6345209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E9F-5E40-4D44-8234-C4D848A1872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No alt text provided for this image">
            <a:extLst>
              <a:ext uri="{FF2B5EF4-FFF2-40B4-BE49-F238E27FC236}">
                <a16:creationId xmlns:a16="http://schemas.microsoft.com/office/drawing/2014/main" id="{68AEEE43-24BB-75C5-9A90-2001609E3D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71" y="628378"/>
            <a:ext cx="6951662" cy="34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BD6545-263E-A979-4E95-649B3A9AF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4171173"/>
            <a:ext cx="104013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Illinois">
      <a:dk1>
        <a:srgbClr val="12284B"/>
      </a:dk1>
      <a:lt1>
        <a:srgbClr val="FFFFFF"/>
      </a:lt1>
      <a:dk2>
        <a:srgbClr val="FF542E"/>
      </a:dk2>
      <a:lt2>
        <a:srgbClr val="FFFFFF"/>
      </a:lt2>
      <a:accent1>
        <a:srgbClr val="FF542E"/>
      </a:accent1>
      <a:accent2>
        <a:srgbClr val="12284B"/>
      </a:accent2>
      <a:accent3>
        <a:srgbClr val="FCB316"/>
      </a:accent3>
      <a:accent4>
        <a:srgbClr val="006130"/>
      </a:accent4>
      <a:accent5>
        <a:srgbClr val="007E8E"/>
      </a:accent5>
      <a:accent6>
        <a:srgbClr val="5C0E41"/>
      </a:accent6>
      <a:hlink>
        <a:srgbClr val="1D58A7"/>
      </a:hlink>
      <a:folHlink>
        <a:srgbClr val="C841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1617</Words>
  <Application>Microsoft Office PowerPoint</Application>
  <PresentationFormat>宽屏</PresentationFormat>
  <Paragraphs>176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-apple-system</vt:lpstr>
      <vt:lpstr>System Font Regular</vt:lpstr>
      <vt:lpstr>等线</vt:lpstr>
      <vt:lpstr>等线 Light</vt:lpstr>
      <vt:lpstr>Arial</vt:lpstr>
      <vt:lpstr>Wingdings</vt:lpstr>
      <vt:lpstr>Office 主题​​</vt:lpstr>
      <vt:lpstr>Office Theme</vt:lpstr>
      <vt:lpstr>Scalable Diffusion Models with Transformers</vt:lpstr>
      <vt:lpstr>PowerPoint 演示文稿</vt:lpstr>
      <vt:lpstr>Background</vt:lpstr>
      <vt:lpstr>Motivation</vt:lpstr>
      <vt:lpstr>Related Work</vt:lpstr>
      <vt:lpstr>Transformers for Pixels Generation</vt:lpstr>
      <vt:lpstr>VAE</vt:lpstr>
      <vt:lpstr>Auto Encoder</vt:lpstr>
      <vt:lpstr>VAE</vt:lpstr>
      <vt:lpstr>DDPM</vt:lpstr>
      <vt:lpstr>Preliminary</vt:lpstr>
      <vt:lpstr>DDPM</vt:lpstr>
      <vt:lpstr>Latent Diffusion Transformer</vt:lpstr>
      <vt:lpstr>Diffusion Transformer Design Space</vt:lpstr>
      <vt:lpstr>Patchify</vt:lpstr>
      <vt:lpstr>DiT Block</vt:lpstr>
      <vt:lpstr>DiT with adaLN-Zero</vt:lpstr>
      <vt:lpstr>Experiment Configuration</vt:lpstr>
      <vt:lpstr>DiT Block result</vt:lpstr>
      <vt:lpstr>Model Size and Patch Size</vt:lpstr>
      <vt:lpstr>GFLOPs and FIO</vt:lpstr>
      <vt:lpstr>SOTA Diffusion Models</vt:lpstr>
      <vt:lpstr>Scaling Model Size vs Scaling Sampling compute Steps</vt:lpstr>
      <vt:lpstr>Future Work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Yuan, Haoran</dc:creator>
  <cp:lastModifiedBy>Yuan, Haoran</cp:lastModifiedBy>
  <cp:revision>6</cp:revision>
  <dcterms:created xsi:type="dcterms:W3CDTF">2024-11-22T03:48:39Z</dcterms:created>
  <dcterms:modified xsi:type="dcterms:W3CDTF">2024-11-22T18:20:25Z</dcterms:modified>
</cp:coreProperties>
</file>